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2" d="100"/>
          <a:sy n="102" d="100"/>
        </p:scale>
        <p:origin x="-32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67578-4174-4CA6-801D-79515A60A0F9}" type="datetimeFigureOut">
              <a:rPr lang="en-US" smtClean="0"/>
              <a:t>6/26/17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911B5-DBAA-4829-A5E8-22A37C5DD876}" type="slidenum">
              <a:rPr lang="en-US" smtClean="0"/>
              <a:t>‹#›</a:t>
            </a:fld>
            <a:endParaRPr lang="en-US"/>
          </a:p>
        </p:txBody>
      </p:sp>
    </p:spTree>
    <p:extLst>
      <p:ext uri="{BB962C8B-B14F-4D97-AF65-F5344CB8AC3E}">
        <p14:creationId xmlns:p14="http://schemas.microsoft.com/office/powerpoint/2010/main" val="380797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57325" y="1181100"/>
            <a:ext cx="4251325" cy="3189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Kahru</a:t>
            </a:r>
            <a:r>
              <a:rPr lang="en-US" sz="1200" kern="1200" dirty="0" smtClean="0">
                <a:solidFill>
                  <a:schemeClr val="tx1"/>
                </a:solidFill>
                <a:effectLst/>
                <a:latin typeface="+mn-lt"/>
                <a:ea typeface="+mn-ea"/>
                <a:cs typeface="+mn-cs"/>
              </a:rPr>
              <a:t>, M., Z. Lee, B.G.Mitchell1and C.D. Nevison (2016), Effects of sea ice cover on satellite-detected primary production in the Arctic Ocean, </a:t>
            </a:r>
            <a:r>
              <a:rPr lang="en-US" sz="1200" i="1" kern="1200" dirty="0" smtClean="0">
                <a:solidFill>
                  <a:schemeClr val="tx1"/>
                </a:solidFill>
                <a:effectLst/>
                <a:latin typeface="+mn-lt"/>
                <a:ea typeface="+mn-ea"/>
                <a:cs typeface="+mn-cs"/>
              </a:rPr>
              <a:t>Biology Letters</a:t>
            </a:r>
            <a:r>
              <a:rPr lang="en-US" sz="1200" kern="1200" dirty="0" smtClean="0">
                <a:solidFill>
                  <a:schemeClr val="tx1"/>
                </a:solidFill>
                <a:effectLst/>
                <a:latin typeface="+mn-lt"/>
                <a:ea typeface="+mn-ea"/>
                <a:cs typeface="+mn-cs"/>
              </a:rPr>
              <a:t>, 12: 20160223.</a:t>
            </a:r>
          </a:p>
          <a:p>
            <a:r>
              <a:rPr lang="en-US" sz="1200" kern="1200" dirty="0" smtClean="0">
                <a:solidFill>
                  <a:schemeClr val="tx1"/>
                </a:solidFill>
                <a:effectLst/>
                <a:latin typeface="+mn-lt"/>
                <a:ea typeface="+mn-ea"/>
                <a:cs typeface="+mn-cs"/>
              </a:rPr>
              <a:t>http://dx.doi.org/10.1098/rsbl.2016.0223.</a:t>
            </a:r>
            <a:endParaRPr lang="en-US" i="1" dirty="0" smtClean="0"/>
          </a:p>
          <a:p>
            <a:endParaRPr lang="en-US" altLang="en-US" i="1" dirty="0" smtClean="0">
              <a:solidFill>
                <a:schemeClr val="accent2"/>
              </a:solidFill>
              <a:latin typeface="Arial" panose="020B0604020202020204" pitchFamily="34" charset="0"/>
              <a:cs typeface="Arial" panose="020B0604020202020204" pitchFamily="34" charset="0"/>
            </a:endParaRPr>
          </a:p>
          <a:p>
            <a:r>
              <a:rPr lang="en-US" altLang="en-US" b="1" i="1" dirty="0" smtClean="0">
                <a:solidFill>
                  <a:schemeClr val="accent2"/>
                </a:solidFill>
                <a:latin typeface="Arial" panose="020B0604020202020204" pitchFamily="34" charset="0"/>
                <a:cs typeface="Arial" panose="020B0604020202020204" pitchFamily="34" charset="0"/>
              </a:rPr>
              <a:t>Satellite</a:t>
            </a:r>
            <a:r>
              <a:rPr lang="en-US" altLang="en-US" b="1" i="1" baseline="0" dirty="0" smtClean="0">
                <a:solidFill>
                  <a:schemeClr val="accent2"/>
                </a:solidFill>
                <a:latin typeface="Arial" panose="020B0604020202020204" pitchFamily="34" charset="0"/>
                <a:cs typeface="Arial" panose="020B0604020202020204" pitchFamily="34" charset="0"/>
              </a:rPr>
              <a:t> Data</a:t>
            </a:r>
            <a:r>
              <a:rPr lang="en-US" altLang="en-US" b="1" i="1" dirty="0" smtClean="0">
                <a:solidFill>
                  <a:schemeClr val="accent2"/>
                </a:solidFill>
                <a:latin typeface="Arial" panose="020B0604020202020204" pitchFamily="34" charset="0"/>
                <a:cs typeface="Arial" panose="020B0604020202020204" pitchFamily="34" charset="0"/>
              </a:rPr>
              <a:t>:</a:t>
            </a:r>
          </a:p>
          <a:p>
            <a:r>
              <a:rPr lang="en-US" i="0" dirty="0" smtClean="0"/>
              <a:t>OCTS</a:t>
            </a:r>
            <a:r>
              <a:rPr lang="en-US" dirty="0" smtClean="0"/>
              <a:t> - Ocean Color Temperature Scanner (NASDA</a:t>
            </a:r>
            <a:r>
              <a:rPr lang="en-US" baseline="0" dirty="0" smtClean="0"/>
              <a:t>)</a:t>
            </a:r>
            <a:endParaRPr lang="en-US" dirty="0" smtClean="0"/>
          </a:p>
          <a:p>
            <a:r>
              <a:rPr lang="en-US" dirty="0" err="1" smtClean="0"/>
              <a:t>SeaWiFS</a:t>
            </a:r>
            <a:r>
              <a:rPr lang="en-US" baseline="0" dirty="0" smtClean="0"/>
              <a:t> - </a:t>
            </a:r>
            <a:r>
              <a:rPr lang="en-US" dirty="0" smtClean="0"/>
              <a:t>Sea-Viewing Wide Field-of-View Sensor (NASA)</a:t>
            </a:r>
          </a:p>
          <a:p>
            <a:r>
              <a:rPr lang="en-US" dirty="0" smtClean="0"/>
              <a:t>MERIS - </a:t>
            </a:r>
            <a:r>
              <a:rPr lang="en-US" dirty="0" err="1" smtClean="0"/>
              <a:t>MEdium</a:t>
            </a:r>
            <a:r>
              <a:rPr lang="en-US" dirty="0" smtClean="0"/>
              <a:t> Resolution Imaging Spectrometer (ESA)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MODIS-</a:t>
            </a:r>
            <a:r>
              <a:rPr lang="en-US" i="0" dirty="0" smtClean="0"/>
              <a:t>Aqua</a:t>
            </a:r>
            <a:r>
              <a:rPr lang="en-US" dirty="0" smtClean="0"/>
              <a:t> (NASA)</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Primary productivity (NPP) in the Arctic Ocean has increased by 47% from the first half (1998-2006) to the 2</a:t>
            </a:r>
            <a:r>
              <a:rPr lang="en-GB" sz="1200" kern="1200" baseline="30000" dirty="0" smtClean="0">
                <a:solidFill>
                  <a:schemeClr val="tx1"/>
                </a:solidFill>
                <a:effectLst/>
                <a:latin typeface="+mn-lt"/>
                <a:ea typeface="+mn-ea"/>
                <a:cs typeface="+mn-cs"/>
              </a:rPr>
              <a:t>nd</a:t>
            </a:r>
            <a:r>
              <a:rPr lang="en-GB" sz="1200" kern="1200" dirty="0" smtClean="0">
                <a:solidFill>
                  <a:schemeClr val="tx1"/>
                </a:solidFill>
                <a:effectLst/>
                <a:latin typeface="+mn-lt"/>
                <a:ea typeface="+mn-ea"/>
                <a:cs typeface="+mn-cs"/>
              </a:rPr>
              <a:t> half of the series (2007-2015) but changes after 2011 have been minor. NPP per open water area has actually decreased. Increased open water area is related to increased NPP in the summer with the strongest effect in June. In northern Barents Sea, sea ice retreat has become earlier at a rate of -4.5 day/year and the high-productivity season is starting earlier at a rate of -3.0 day/year. Freeze-up is occurring later but the timing of the end of the high NPP period has not changed.</a:t>
            </a:r>
            <a:endParaRPr lang="en-US" sz="1200" kern="1200" dirty="0" smtClean="0">
              <a:solidFill>
                <a:schemeClr val="tx1"/>
              </a:solidFill>
              <a:effectLst/>
              <a:latin typeface="+mn-lt"/>
              <a:ea typeface="+mn-ea"/>
              <a:cs typeface="+mn-cs"/>
            </a:endParaRPr>
          </a:p>
          <a:p>
            <a:endParaRPr lang="en-US" altLang="en-US" i="1" dirty="0" smtClean="0">
              <a:solidFill>
                <a:schemeClr val="accent2"/>
              </a:solidFill>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815427" indent="-313626">
              <a:defRPr sz="1300">
                <a:solidFill>
                  <a:schemeClr val="tx1"/>
                </a:solidFill>
                <a:latin typeface="Calibri" pitchFamily="34" charset="0"/>
                <a:ea typeface="MS PGothic" pitchFamily="34" charset="-128"/>
              </a:defRPr>
            </a:lvl2pPr>
            <a:lvl3pPr marL="1254503" indent="-250901">
              <a:defRPr sz="1300">
                <a:solidFill>
                  <a:schemeClr val="tx1"/>
                </a:solidFill>
                <a:latin typeface="Calibri" pitchFamily="34" charset="0"/>
                <a:ea typeface="MS PGothic" pitchFamily="34" charset="-128"/>
              </a:defRPr>
            </a:lvl3pPr>
            <a:lvl4pPr marL="1756305" indent="-250901">
              <a:defRPr sz="1300">
                <a:solidFill>
                  <a:schemeClr val="tx1"/>
                </a:solidFill>
                <a:latin typeface="Calibri" pitchFamily="34" charset="0"/>
                <a:ea typeface="MS PGothic" pitchFamily="34" charset="-128"/>
              </a:defRPr>
            </a:lvl4pPr>
            <a:lvl5pPr marL="2258107" indent="-250901">
              <a:defRPr sz="1300">
                <a:solidFill>
                  <a:schemeClr val="tx1"/>
                </a:solidFill>
                <a:latin typeface="Calibri" pitchFamily="34" charset="0"/>
                <a:ea typeface="MS PGothic" pitchFamily="34" charset="-128"/>
              </a:defRPr>
            </a:lvl5pPr>
            <a:lvl6pPr marL="2759909" indent="-250901" eaLnBrk="0" fontAlgn="base" hangingPunct="0">
              <a:spcBef>
                <a:spcPct val="30000"/>
              </a:spcBef>
              <a:spcAft>
                <a:spcPct val="0"/>
              </a:spcAft>
              <a:defRPr sz="1300">
                <a:solidFill>
                  <a:schemeClr val="tx1"/>
                </a:solidFill>
                <a:latin typeface="Calibri" pitchFamily="34" charset="0"/>
                <a:ea typeface="MS PGothic" pitchFamily="34" charset="-128"/>
              </a:defRPr>
            </a:lvl6pPr>
            <a:lvl7pPr marL="3261710" indent="-250901" eaLnBrk="0" fontAlgn="base" hangingPunct="0">
              <a:spcBef>
                <a:spcPct val="30000"/>
              </a:spcBef>
              <a:spcAft>
                <a:spcPct val="0"/>
              </a:spcAft>
              <a:defRPr sz="1300">
                <a:solidFill>
                  <a:schemeClr val="tx1"/>
                </a:solidFill>
                <a:latin typeface="Calibri" pitchFamily="34" charset="0"/>
                <a:ea typeface="MS PGothic" pitchFamily="34" charset="-128"/>
              </a:defRPr>
            </a:lvl7pPr>
            <a:lvl8pPr marL="3763511" indent="-250901" eaLnBrk="0" fontAlgn="base" hangingPunct="0">
              <a:spcBef>
                <a:spcPct val="30000"/>
              </a:spcBef>
              <a:spcAft>
                <a:spcPct val="0"/>
              </a:spcAft>
              <a:defRPr sz="1300">
                <a:solidFill>
                  <a:schemeClr val="tx1"/>
                </a:solidFill>
                <a:latin typeface="Calibri" pitchFamily="34" charset="0"/>
                <a:ea typeface="MS PGothic" pitchFamily="34" charset="-128"/>
              </a:defRPr>
            </a:lvl8pPr>
            <a:lvl9pPr marL="4265313" indent="-250901" eaLnBrk="0" fontAlgn="base" hangingPunct="0">
              <a:spcBef>
                <a:spcPct val="30000"/>
              </a:spcBef>
              <a:spcAft>
                <a:spcPct val="0"/>
              </a:spcAft>
              <a:defRPr sz="1300">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B89AFD0-6455-4BC4-9C71-8A9E7FA57122}" type="slidenum">
              <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518626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smtClean="0"/>
              <a:t>Click to edit Master subtitle style</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86385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6155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9"/>
            <a:ext cx="2044700" cy="55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27039"/>
            <a:ext cx="5983288" cy="55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51967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0668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1"/>
            <a:ext cx="38100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8100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ftr" sz="quarter" idx="10"/>
          </p:nvPr>
        </p:nvSpPr>
        <p:spPr bwMode="auto">
          <a:xfrm>
            <a:off x="3048001" y="6629405"/>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674115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925856871"/>
      </p:ext>
    </p:extLst>
  </p:cSld>
  <p:clrMapOvr>
    <a:masterClrMapping/>
  </p:clrMapOvr>
  <p:transition xmlns:p14="http://schemas.microsoft.com/office/powerpoint/2010/mai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07953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52131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23489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6586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59731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43647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6"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10"/>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31163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605628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80964" y="95263"/>
            <a:ext cx="10033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099"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a:noFill/>
              </a14:hiddenFill>
            </a:ext>
          </a:extLst>
        </p:spPr>
        <p:txBody>
          <a:bodyPr wrap="none" lIns="91366" tIns="45685" rIns="91366" bIns="45685" anchor="ctr"/>
          <a:lstStyle/>
          <a:p>
            <a:pPr defTabSz="913693" fontAlgn="base">
              <a:spcBef>
                <a:spcPct val="0"/>
              </a:spcBef>
              <a:spcAft>
                <a:spcPct val="0"/>
              </a:spcAft>
            </a:pPr>
            <a:endParaRPr lang="en-US" sz="120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6"/>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a:solidFill>
                <a:srgbClr val="000000"/>
              </a:solidFill>
            </a:endParaRPr>
          </a:p>
        </p:txBody>
      </p:sp>
      <p:sp>
        <p:nvSpPr>
          <p:cNvPr id="459785"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899629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x.doi.org/10.1038/nclimate3329" TargetMode="External"/><Relationship Id="rId3" Type="http://schemas.openxmlformats.org/officeDocument/2006/relationships/hyperlink" Target="http://www.nature.com/nclimate/journal/vaop/ncurrent/full/nclimate332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7"/>
          <p:cNvSpPr txBox="1">
            <a:spLocks noChangeArrowheads="1"/>
          </p:cNvSpPr>
          <p:nvPr/>
        </p:nvSpPr>
        <p:spPr bwMode="auto">
          <a:xfrm>
            <a:off x="4" y="1283272"/>
            <a:ext cx="3964213"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indent="0" defTabSz="342900">
              <a:buSzPct val="125000"/>
              <a:defRPr/>
            </a:pPr>
            <a:r>
              <a:rPr lang="en-US" sz="1350" b="1" dirty="0">
                <a:solidFill>
                  <a:srgbClr val="3333CC"/>
                </a:solidFill>
                <a:latin typeface="Arial" panose="020B0604020202020204" pitchFamily="34" charset="0"/>
                <a:cs typeface="Arial" panose="020B0604020202020204" pitchFamily="34" charset="0"/>
              </a:rPr>
              <a:t>Background</a:t>
            </a:r>
          </a:p>
          <a:p>
            <a:pPr marL="285750" indent="-285750">
              <a:buFont typeface="Arial"/>
              <a:buChar char="•"/>
            </a:pPr>
            <a:r>
              <a:rPr lang="en-US" sz="1350" dirty="0">
                <a:solidFill>
                  <a:srgbClr val="0000FF"/>
                </a:solidFill>
                <a:latin typeface="Arial"/>
                <a:cs typeface="Arial"/>
              </a:rPr>
              <a:t>Changes in climate and fire regimes are transforming the boreal forest, the world’s largest </a:t>
            </a:r>
            <a:r>
              <a:rPr lang="en-US" sz="1350" dirty="0" smtClean="0">
                <a:solidFill>
                  <a:srgbClr val="0000FF"/>
                </a:solidFill>
                <a:latin typeface="Arial"/>
                <a:cs typeface="Arial"/>
              </a:rPr>
              <a:t>biome</a:t>
            </a:r>
            <a:r>
              <a:rPr lang="en-US" sz="1400" dirty="0" smtClean="0"/>
              <a:t>.</a:t>
            </a:r>
          </a:p>
          <a:p>
            <a:pPr marL="285750" indent="-285750">
              <a:buFont typeface="Arial"/>
              <a:buChar char="•"/>
            </a:pPr>
            <a:r>
              <a:rPr lang="en-US" sz="1350" dirty="0" smtClean="0">
                <a:solidFill>
                  <a:srgbClr val="0000FF"/>
                </a:solidFill>
                <a:latin typeface="Arial"/>
                <a:cs typeface="Arial"/>
              </a:rPr>
              <a:t>Boreal </a:t>
            </a:r>
            <a:r>
              <a:rPr lang="en-US" sz="1350" dirty="0">
                <a:solidFill>
                  <a:srgbClr val="0000FF"/>
                </a:solidFill>
                <a:latin typeface="Arial"/>
                <a:cs typeface="Arial"/>
              </a:rPr>
              <a:t>North </a:t>
            </a:r>
            <a:r>
              <a:rPr lang="en-US" sz="1350" dirty="0" smtClean="0">
                <a:solidFill>
                  <a:srgbClr val="0000FF"/>
                </a:solidFill>
                <a:latin typeface="Arial"/>
                <a:cs typeface="Arial"/>
              </a:rPr>
              <a:t>America recently </a:t>
            </a:r>
            <a:r>
              <a:rPr lang="en-US" sz="1350" dirty="0">
                <a:solidFill>
                  <a:srgbClr val="0000FF"/>
                </a:solidFill>
                <a:latin typeface="Arial"/>
                <a:cs typeface="Arial"/>
              </a:rPr>
              <a:t>experienced two years with large burned area: 2014 in the Northwest Territories and 2015 in Alaska</a:t>
            </a:r>
            <a:endParaRPr lang="en-US" sz="1350" dirty="0" smtClean="0">
              <a:solidFill>
                <a:srgbClr val="0000FF"/>
              </a:solidFill>
              <a:latin typeface="Arial"/>
              <a:cs typeface="Arial"/>
            </a:endParaRPr>
          </a:p>
          <a:p>
            <a:pPr marL="0" indent="0"/>
            <a:r>
              <a:rPr lang="en-US" sz="1350" b="1" dirty="0" smtClean="0">
                <a:solidFill>
                  <a:srgbClr val="3333CC"/>
                </a:solidFill>
                <a:latin typeface="Arial" panose="020B0604020202020204" pitchFamily="34" charset="0"/>
                <a:cs typeface="Arial" panose="020B0604020202020204" pitchFamily="34" charset="0"/>
              </a:rPr>
              <a:t>Analysis</a:t>
            </a:r>
          </a:p>
          <a:p>
            <a:pPr marL="285750" indent="-285750">
              <a:buFont typeface="Arial"/>
              <a:buChar char="•"/>
            </a:pPr>
            <a:r>
              <a:rPr lang="en-US" sz="1350" dirty="0" smtClean="0">
                <a:solidFill>
                  <a:srgbClr val="0000FF"/>
                </a:solidFill>
                <a:latin typeface="Arial"/>
                <a:cs typeface="Arial"/>
              </a:rPr>
              <a:t>We used climate</a:t>
            </a:r>
            <a:r>
              <a:rPr lang="en-US" sz="1350" dirty="0">
                <a:solidFill>
                  <a:srgbClr val="0000FF"/>
                </a:solidFill>
                <a:latin typeface="Arial"/>
                <a:cs typeface="Arial"/>
              </a:rPr>
              <a:t>, lightning, fire and vegetation data sets to assess the mechanisms contributing to large fire </a:t>
            </a:r>
            <a:r>
              <a:rPr lang="en-US" sz="1350" dirty="0" smtClean="0">
                <a:solidFill>
                  <a:srgbClr val="0000FF"/>
                </a:solidFill>
                <a:latin typeface="Arial"/>
                <a:cs typeface="Arial"/>
              </a:rPr>
              <a:t>years</a:t>
            </a:r>
          </a:p>
          <a:p>
            <a:pPr marL="0" indent="0" defTabSz="342900">
              <a:spcBef>
                <a:spcPts val="600"/>
              </a:spcBef>
              <a:buSzPct val="125000"/>
              <a:defRPr/>
            </a:pPr>
            <a:r>
              <a:rPr lang="en-US" sz="1350" b="1" dirty="0" smtClean="0">
                <a:solidFill>
                  <a:srgbClr val="3333CC"/>
                </a:solidFill>
                <a:latin typeface="Arial" panose="020B0604020202020204" pitchFamily="34" charset="0"/>
                <a:cs typeface="Arial" panose="020B0604020202020204" pitchFamily="34" charset="0"/>
              </a:rPr>
              <a:t>Findings</a:t>
            </a:r>
          </a:p>
          <a:p>
            <a:pPr marL="285750" indent="-285750">
              <a:buFont typeface="Arial"/>
              <a:buChar char="•"/>
            </a:pPr>
            <a:r>
              <a:rPr lang="en-US" sz="1350" dirty="0">
                <a:solidFill>
                  <a:srgbClr val="0000FF"/>
                </a:solidFill>
                <a:latin typeface="Arial"/>
                <a:cs typeface="Arial"/>
              </a:rPr>
              <a:t>L</a:t>
            </a:r>
            <a:r>
              <a:rPr lang="en-US" sz="1350" dirty="0" smtClean="0">
                <a:solidFill>
                  <a:srgbClr val="0000FF"/>
                </a:solidFill>
                <a:latin typeface="Arial"/>
                <a:cs typeface="Arial"/>
              </a:rPr>
              <a:t>ightning </a:t>
            </a:r>
            <a:r>
              <a:rPr lang="en-US" sz="1350" dirty="0">
                <a:solidFill>
                  <a:srgbClr val="0000FF"/>
                </a:solidFill>
                <a:latin typeface="Arial"/>
                <a:cs typeface="Arial"/>
              </a:rPr>
              <a:t>ignitions have increased since </a:t>
            </a:r>
            <a:r>
              <a:rPr lang="en-US" sz="1350" dirty="0" smtClean="0">
                <a:solidFill>
                  <a:srgbClr val="0000FF"/>
                </a:solidFill>
                <a:latin typeface="Arial"/>
                <a:cs typeface="Arial"/>
              </a:rPr>
              <a:t>1975 </a:t>
            </a:r>
          </a:p>
          <a:p>
            <a:pPr marL="285750" indent="-285750">
              <a:buFont typeface="Arial"/>
              <a:buChar char="•"/>
            </a:pPr>
            <a:r>
              <a:rPr lang="en-US" sz="1350" dirty="0" smtClean="0">
                <a:solidFill>
                  <a:srgbClr val="0000FF"/>
                </a:solidFill>
                <a:latin typeface="Arial"/>
                <a:cs typeface="Arial"/>
              </a:rPr>
              <a:t>The 2014 </a:t>
            </a:r>
            <a:r>
              <a:rPr lang="en-US" sz="1350" dirty="0">
                <a:solidFill>
                  <a:srgbClr val="0000FF"/>
                </a:solidFill>
                <a:latin typeface="Arial"/>
                <a:cs typeface="Arial"/>
              </a:rPr>
              <a:t>and 2015 </a:t>
            </a:r>
            <a:r>
              <a:rPr lang="en-US" sz="1350" dirty="0" smtClean="0">
                <a:solidFill>
                  <a:srgbClr val="0000FF"/>
                </a:solidFill>
                <a:latin typeface="Arial"/>
                <a:cs typeface="Arial"/>
              </a:rPr>
              <a:t>extreme fire events </a:t>
            </a:r>
            <a:r>
              <a:rPr lang="en-US" sz="1350" dirty="0">
                <a:solidFill>
                  <a:srgbClr val="0000FF"/>
                </a:solidFill>
                <a:latin typeface="Arial"/>
                <a:cs typeface="Arial"/>
              </a:rPr>
              <a:t>coincided with a record number of </a:t>
            </a:r>
            <a:r>
              <a:rPr lang="en-US" sz="1350" dirty="0" smtClean="0">
                <a:solidFill>
                  <a:srgbClr val="0000FF"/>
                </a:solidFill>
                <a:latin typeface="Arial"/>
                <a:cs typeface="Arial"/>
              </a:rPr>
              <a:t>lightning ignitions </a:t>
            </a:r>
            <a:r>
              <a:rPr lang="en-US" sz="1350" dirty="0">
                <a:solidFill>
                  <a:srgbClr val="0000FF"/>
                </a:solidFill>
                <a:latin typeface="Arial"/>
                <a:cs typeface="Arial"/>
              </a:rPr>
              <a:t>and exceptionally high levels of burning near the northern </a:t>
            </a:r>
            <a:r>
              <a:rPr lang="en-US" sz="1350" dirty="0" err="1" smtClean="0">
                <a:solidFill>
                  <a:srgbClr val="0000FF"/>
                </a:solidFill>
                <a:latin typeface="Arial"/>
                <a:cs typeface="Arial"/>
              </a:rPr>
              <a:t>treeline</a:t>
            </a:r>
            <a:endParaRPr lang="en-US" sz="1350" dirty="0" smtClean="0">
              <a:solidFill>
                <a:srgbClr val="0000FF"/>
              </a:solidFill>
              <a:latin typeface="Arial"/>
              <a:cs typeface="Arial"/>
            </a:endParaRPr>
          </a:p>
          <a:p>
            <a:pPr marL="285750" indent="-285750">
              <a:buFont typeface="Arial"/>
              <a:buChar char="•"/>
            </a:pPr>
            <a:r>
              <a:rPr lang="en-US" sz="1350" dirty="0">
                <a:solidFill>
                  <a:srgbClr val="0000FF"/>
                </a:solidFill>
                <a:latin typeface="Arial"/>
                <a:cs typeface="Arial"/>
              </a:rPr>
              <a:t>Lightning ignition explained more than 55% of </a:t>
            </a:r>
            <a:r>
              <a:rPr lang="en-US" sz="1350" dirty="0" smtClean="0">
                <a:solidFill>
                  <a:srgbClr val="0000FF"/>
                </a:solidFill>
                <a:latin typeface="Arial"/>
                <a:cs typeface="Arial"/>
              </a:rPr>
              <a:t>the interannual </a:t>
            </a:r>
            <a:r>
              <a:rPr lang="en-US" sz="1350" dirty="0">
                <a:solidFill>
                  <a:srgbClr val="0000FF"/>
                </a:solidFill>
                <a:latin typeface="Arial"/>
                <a:cs typeface="Arial"/>
              </a:rPr>
              <a:t>variability in burned </a:t>
            </a:r>
            <a:r>
              <a:rPr lang="en-US" sz="1350" dirty="0" smtClean="0">
                <a:solidFill>
                  <a:srgbClr val="0000FF"/>
                </a:solidFill>
                <a:latin typeface="Arial"/>
                <a:cs typeface="Arial"/>
              </a:rPr>
              <a:t>area</a:t>
            </a:r>
          </a:p>
        </p:txBody>
      </p:sp>
      <p:sp>
        <p:nvSpPr>
          <p:cNvPr id="19459" name="Rectangle 21"/>
          <p:cNvSpPr>
            <a:spLocks noChangeArrowheads="1"/>
          </p:cNvSpPr>
          <p:nvPr/>
        </p:nvSpPr>
        <p:spPr bwMode="auto">
          <a:xfrm>
            <a:off x="928036" y="-14592"/>
            <a:ext cx="821596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342900">
              <a:lnSpc>
                <a:spcPts val="3000"/>
              </a:lnSpc>
              <a:defRPr/>
            </a:pPr>
            <a:r>
              <a:rPr lang="en-US" sz="2800" b="1" dirty="0" smtClean="0">
                <a:solidFill>
                  <a:srgbClr val="3333CC"/>
                </a:solidFill>
                <a:latin typeface="Arial" panose="020B0604020202020204" pitchFamily="34" charset="0"/>
                <a:cs typeface="Arial" panose="020B0604020202020204" pitchFamily="34" charset="0"/>
              </a:rPr>
              <a:t>		</a:t>
            </a:r>
            <a:r>
              <a:rPr lang="en-US" sz="2400" b="1" dirty="0" smtClean="0">
                <a:solidFill>
                  <a:srgbClr val="3333CC"/>
                </a:solidFill>
                <a:latin typeface="Arial" panose="020B0604020202020204" pitchFamily="34" charset="0"/>
                <a:cs typeface="Arial" panose="020B0604020202020204" pitchFamily="34" charset="0"/>
              </a:rPr>
              <a:t>Lightning as a Major Driver of Recent </a:t>
            </a:r>
          </a:p>
          <a:p>
            <a:pPr algn="ctr" defTabSz="342900">
              <a:lnSpc>
                <a:spcPts val="3000"/>
              </a:lnSpc>
              <a:defRPr/>
            </a:pPr>
            <a:r>
              <a:rPr lang="en-US" sz="2400" b="1" dirty="0" smtClean="0">
                <a:solidFill>
                  <a:srgbClr val="3333CC"/>
                </a:solidFill>
                <a:latin typeface="Arial" panose="020B0604020202020204" pitchFamily="34" charset="0"/>
                <a:cs typeface="Arial" panose="020B0604020202020204" pitchFamily="34" charset="0"/>
              </a:rPr>
              <a:t>Large Fire Years in North American Boreal Forests  </a:t>
            </a:r>
            <a:endParaRPr lang="en-US" sz="2800" b="1" dirty="0" smtClean="0">
              <a:solidFill>
                <a:srgbClr val="3333CC"/>
              </a:solidFill>
              <a:latin typeface="Arial" panose="020B0604020202020204" pitchFamily="34" charset="0"/>
              <a:cs typeface="Arial" panose="020B0604020202020204" pitchFamily="34" charset="0"/>
            </a:endParaRPr>
          </a:p>
          <a:p>
            <a:pPr algn="ctr" defTabSz="342900">
              <a:defRPr/>
            </a:pPr>
            <a:r>
              <a:rPr lang="en-US" sz="1400" dirty="0" smtClean="0">
                <a:solidFill>
                  <a:srgbClr val="000000"/>
                </a:solidFill>
                <a:latin typeface="Arial" panose="020B0604020202020204" pitchFamily="34" charset="0"/>
                <a:cs typeface="Arial" panose="020B0604020202020204" pitchFamily="34" charset="0"/>
              </a:rPr>
              <a:t>S </a:t>
            </a:r>
            <a:r>
              <a:rPr lang="en-US" sz="1400" dirty="0" err="1" smtClean="0">
                <a:solidFill>
                  <a:srgbClr val="000000"/>
                </a:solidFill>
                <a:latin typeface="Arial" panose="020B0604020202020204" pitchFamily="34" charset="0"/>
                <a:cs typeface="Arial" panose="020B0604020202020204" pitchFamily="34" charset="0"/>
              </a:rPr>
              <a:t>Veraverbeke</a:t>
            </a:r>
            <a:r>
              <a:rPr lang="en-US" sz="1400" dirty="0" smtClean="0">
                <a:solidFill>
                  <a:srgbClr val="000000"/>
                </a:solidFill>
                <a:latin typeface="Arial" panose="020B0604020202020204" pitchFamily="34" charset="0"/>
                <a:cs typeface="Arial" panose="020B0604020202020204" pitchFamily="34" charset="0"/>
              </a:rPr>
              <a:t>, </a:t>
            </a:r>
            <a:r>
              <a:rPr lang="en-US" sz="1400" dirty="0">
                <a:solidFill>
                  <a:srgbClr val="000000"/>
                </a:solidFill>
                <a:latin typeface="Arial" panose="020B0604020202020204" pitchFamily="34" charset="0"/>
                <a:cs typeface="Arial" panose="020B0604020202020204" pitchFamily="34" charset="0"/>
              </a:rPr>
              <a:t>et al. (</a:t>
            </a:r>
            <a:r>
              <a:rPr lang="en-US" sz="1400" dirty="0" smtClean="0">
                <a:solidFill>
                  <a:srgbClr val="000000"/>
                </a:solidFill>
                <a:latin typeface="Arial" panose="020B0604020202020204" pitchFamily="34" charset="0"/>
                <a:cs typeface="Arial" panose="020B0604020202020204" pitchFamily="34" charset="0"/>
              </a:rPr>
              <a:t>2017)</a:t>
            </a:r>
            <a:r>
              <a:rPr lang="en-US" sz="1400" dirty="0">
                <a:solidFill>
                  <a:srgbClr val="000000"/>
                </a:solidFill>
                <a:latin typeface="Arial" panose="020B0604020202020204" pitchFamily="34" charset="0"/>
                <a:cs typeface="Arial" panose="020B0604020202020204" pitchFamily="34" charset="0"/>
              </a:rPr>
              <a:t>, </a:t>
            </a:r>
            <a:r>
              <a:rPr lang="en-US" sz="1400" i="1" dirty="0" smtClean="0">
                <a:solidFill>
                  <a:srgbClr val="000000"/>
                </a:solidFill>
                <a:latin typeface="Arial" panose="020B0604020202020204" pitchFamily="34" charset="0"/>
                <a:cs typeface="Arial" panose="020B0604020202020204" pitchFamily="34" charset="0"/>
              </a:rPr>
              <a:t>Nature Climate Change </a:t>
            </a:r>
            <a:r>
              <a:rPr lang="en-US" sz="1400" dirty="0" smtClean="0">
                <a:solidFill>
                  <a:srgbClr val="000000"/>
                </a:solidFill>
                <a:latin typeface="Arial" panose="020B0604020202020204" pitchFamily="34" charset="0"/>
                <a:cs typeface="Arial" panose="020B0604020202020204" pitchFamily="34" charset="0"/>
              </a:rPr>
              <a:t>(2017). </a:t>
            </a:r>
            <a:r>
              <a:rPr lang="en-US" sz="1400" dirty="0">
                <a:latin typeface="Arial"/>
                <a:cs typeface="Arial"/>
              </a:rPr>
              <a:t>doi:10.1038/nclimate3329</a:t>
            </a:r>
            <a:endParaRPr lang="en-US" sz="1400" dirty="0">
              <a:solidFill>
                <a:srgbClr val="000000"/>
              </a:solidFill>
              <a:latin typeface="Arial"/>
              <a:cs typeface="Arial"/>
            </a:endParaRPr>
          </a:p>
        </p:txBody>
      </p:sp>
      <p:sp>
        <p:nvSpPr>
          <p:cNvPr id="4" name="TextBox 3"/>
          <p:cNvSpPr txBox="1"/>
          <p:nvPr/>
        </p:nvSpPr>
        <p:spPr>
          <a:xfrm>
            <a:off x="4066851" y="4638892"/>
            <a:ext cx="4900748" cy="1169551"/>
          </a:xfrm>
          <a:prstGeom prst="rect">
            <a:avLst/>
          </a:prstGeom>
          <a:noFill/>
        </p:spPr>
        <p:txBody>
          <a:bodyPr wrap="square" rtlCol="0">
            <a:spAutoFit/>
          </a:bodyPr>
          <a:lstStyle/>
          <a:p>
            <a:pPr>
              <a:defRPr/>
            </a:pPr>
            <a:r>
              <a:rPr lang="en-US" sz="1400" dirty="0" smtClean="0">
                <a:solidFill>
                  <a:srgbClr val="000000"/>
                </a:solidFill>
                <a:latin typeface="Arial" panose="020B0604020202020204" pitchFamily="34" charset="0"/>
                <a:cs typeface="Arial" panose="020B0604020202020204" pitchFamily="34" charset="0"/>
              </a:rPr>
              <a:t>Maps of fire ignition locations and burned area for 2014 Northwest Territories (top left) and 2015 Alaska (top right).</a:t>
            </a:r>
          </a:p>
          <a:p>
            <a:pPr>
              <a:defRPr/>
            </a:pPr>
            <a:r>
              <a:rPr lang="en-US" sz="1400" dirty="0" smtClean="0">
                <a:solidFill>
                  <a:srgbClr val="000000"/>
                </a:solidFill>
                <a:latin typeface="Arial" panose="020B0604020202020204" pitchFamily="34" charset="0"/>
                <a:cs typeface="Arial" panose="020B0604020202020204" pitchFamily="34" charset="0"/>
              </a:rPr>
              <a:t>Lightning ignitions increased by ~2%/</a:t>
            </a:r>
            <a:r>
              <a:rPr lang="en-US" sz="1400" dirty="0" err="1" smtClean="0">
                <a:solidFill>
                  <a:srgbClr val="000000"/>
                </a:solidFill>
                <a:latin typeface="Arial" panose="020B0604020202020204" pitchFamily="34" charset="0"/>
                <a:cs typeface="Arial" panose="020B0604020202020204" pitchFamily="34" charset="0"/>
              </a:rPr>
              <a:t>yr</a:t>
            </a:r>
            <a:r>
              <a:rPr lang="en-US" sz="1400" dirty="0" smtClean="0">
                <a:solidFill>
                  <a:srgbClr val="000000"/>
                </a:solidFill>
                <a:latin typeface="Arial" panose="020B0604020202020204" pitchFamily="34" charset="0"/>
                <a:cs typeface="Arial" panose="020B0604020202020204" pitchFamily="34" charset="0"/>
              </a:rPr>
              <a:t> and ~5%/</a:t>
            </a:r>
            <a:r>
              <a:rPr lang="en-US" sz="1400" dirty="0" err="1" smtClean="0">
                <a:solidFill>
                  <a:srgbClr val="000000"/>
                </a:solidFill>
                <a:latin typeface="Arial" panose="020B0604020202020204" pitchFamily="34" charset="0"/>
                <a:cs typeface="Arial" panose="020B0604020202020204" pitchFamily="34" charset="0"/>
              </a:rPr>
              <a:t>yr</a:t>
            </a:r>
            <a:r>
              <a:rPr lang="en-US" sz="1400" dirty="0" smtClean="0">
                <a:solidFill>
                  <a:srgbClr val="000000"/>
                </a:solidFill>
                <a:latin typeface="Arial" panose="020B0604020202020204" pitchFamily="34" charset="0"/>
                <a:cs typeface="Arial" panose="020B0604020202020204" pitchFamily="34" charset="0"/>
              </a:rPr>
              <a:t> in the Northwest Territories (bottom left) and Alaska (bottom right) since 1975</a:t>
            </a:r>
          </a:p>
        </p:txBody>
      </p:sp>
      <p:sp>
        <p:nvSpPr>
          <p:cNvPr id="2" name="TextBox 1"/>
          <p:cNvSpPr txBox="1"/>
          <p:nvPr/>
        </p:nvSpPr>
        <p:spPr>
          <a:xfrm>
            <a:off x="68158" y="5606478"/>
            <a:ext cx="9025599" cy="1131079"/>
          </a:xfrm>
          <a:prstGeom prst="rect">
            <a:avLst/>
          </a:prstGeom>
          <a:noFill/>
        </p:spPr>
        <p:txBody>
          <a:bodyPr wrap="square" rtlCol="0">
            <a:spAutoFit/>
          </a:bodyPr>
          <a:lstStyle/>
          <a:p>
            <a:pPr defTabSz="342900">
              <a:buSzPct val="125000"/>
              <a:defRPr/>
            </a:pPr>
            <a:r>
              <a:rPr lang="en-US" sz="1350" b="1" dirty="0">
                <a:solidFill>
                  <a:srgbClr val="3333CC"/>
                </a:solidFill>
                <a:latin typeface="Arial" panose="020B0604020202020204" pitchFamily="34" charset="0"/>
                <a:cs typeface="Arial" panose="020B0604020202020204" pitchFamily="34" charset="0"/>
              </a:rPr>
              <a:t>Significance</a:t>
            </a:r>
            <a:endParaRPr lang="en-US" sz="1350" dirty="0">
              <a:solidFill>
                <a:srgbClr val="3333CC"/>
              </a:solidFill>
              <a:latin typeface="Arial" panose="020B0604020202020204" pitchFamily="34" charset="0"/>
              <a:cs typeface="Arial" panose="020B0604020202020204" pitchFamily="34" charset="0"/>
            </a:endParaRPr>
          </a:p>
          <a:p>
            <a:r>
              <a:rPr lang="en-US" sz="1350" dirty="0">
                <a:solidFill>
                  <a:srgbClr val="0000FF"/>
                </a:solidFill>
                <a:latin typeface="Arial"/>
                <a:cs typeface="Arial"/>
              </a:rPr>
              <a:t>Our work highlights the importance of lightning as an Earth system process that influences fire dynamics and </a:t>
            </a:r>
            <a:r>
              <a:rPr lang="en-US" sz="1350" dirty="0" smtClean="0">
                <a:solidFill>
                  <a:srgbClr val="0000FF"/>
                </a:solidFill>
                <a:latin typeface="Arial"/>
                <a:cs typeface="Arial"/>
              </a:rPr>
              <a:t>the </a:t>
            </a:r>
            <a:r>
              <a:rPr lang="en-US" sz="1350" dirty="0">
                <a:solidFill>
                  <a:srgbClr val="0000FF"/>
                </a:solidFill>
                <a:latin typeface="Arial"/>
                <a:cs typeface="Arial"/>
              </a:rPr>
              <a:t>transition between </a:t>
            </a:r>
            <a:r>
              <a:rPr lang="en-US" sz="1350" dirty="0" smtClean="0">
                <a:solidFill>
                  <a:srgbClr val="0000FF"/>
                </a:solidFill>
                <a:latin typeface="Arial"/>
                <a:cs typeface="Arial"/>
              </a:rPr>
              <a:t>biomes. Lightning </a:t>
            </a:r>
            <a:r>
              <a:rPr lang="en-US" sz="1350" dirty="0">
                <a:solidFill>
                  <a:srgbClr val="0000FF"/>
                </a:solidFill>
                <a:latin typeface="Arial"/>
                <a:cs typeface="Arial"/>
              </a:rPr>
              <a:t>drives interannual and long-term ignition and burned area dynamics in </a:t>
            </a:r>
            <a:r>
              <a:rPr lang="en-US" sz="1350" dirty="0" smtClean="0">
                <a:solidFill>
                  <a:srgbClr val="0000FF"/>
                </a:solidFill>
                <a:latin typeface="Arial"/>
                <a:cs typeface="Arial"/>
              </a:rPr>
              <a:t>boreal North </a:t>
            </a:r>
            <a:r>
              <a:rPr lang="en-US" sz="1350" dirty="0">
                <a:solidFill>
                  <a:srgbClr val="0000FF"/>
                </a:solidFill>
                <a:latin typeface="Arial"/>
                <a:cs typeface="Arial"/>
              </a:rPr>
              <a:t>America, and implies future ignition increases may increase carbon loss while accelerating the northward expansion </a:t>
            </a:r>
            <a:r>
              <a:rPr lang="en-US" sz="1350" dirty="0" smtClean="0">
                <a:solidFill>
                  <a:srgbClr val="0000FF"/>
                </a:solidFill>
                <a:latin typeface="Arial"/>
                <a:cs typeface="Arial"/>
              </a:rPr>
              <a:t>of boreal forest</a:t>
            </a:r>
            <a:r>
              <a:rPr lang="en-US" sz="1350" dirty="0">
                <a:solidFill>
                  <a:srgbClr val="0000FF"/>
                </a:solidFill>
                <a:latin typeface="Arial"/>
                <a:cs typeface="Arial"/>
              </a:rPr>
              <a:t> </a:t>
            </a:r>
            <a:r>
              <a:rPr lang="en-US" sz="1350" dirty="0" smtClean="0">
                <a:solidFill>
                  <a:srgbClr val="0000FF"/>
                </a:solidFill>
                <a:latin typeface="Arial"/>
                <a:cs typeface="Arial"/>
              </a:rPr>
              <a:t>into tundra ecosystems</a:t>
            </a:r>
            <a:r>
              <a:rPr lang="en-US" sz="1350" dirty="0">
                <a:solidFill>
                  <a:srgbClr val="0000FF"/>
                </a:solidFill>
                <a:latin typeface="Arial"/>
                <a:cs typeface="Arial"/>
              </a:rPr>
              <a:t>.</a:t>
            </a:r>
            <a:endParaRPr lang="en-US" sz="1350" dirty="0" smtClean="0">
              <a:solidFill>
                <a:srgbClr val="0000FF"/>
              </a:solidFill>
              <a:latin typeface="Arial"/>
              <a:cs typeface="Arial"/>
            </a:endParaRPr>
          </a:p>
        </p:txBody>
      </p:sp>
      <p:pic>
        <p:nvPicPr>
          <p:cNvPr id="3" name="Picture 2" descr="nclimate3329-f3.jpeg"/>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988630" y="3003023"/>
            <a:ext cx="5029200" cy="1656131"/>
          </a:xfrm>
          <a:prstGeom prst="rect">
            <a:avLst/>
          </a:prstGeom>
        </p:spPr>
      </p:pic>
      <p:pic>
        <p:nvPicPr>
          <p:cNvPr id="5" name="Picture 4" descr="nclimate3329-f1.jpeg"/>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277859" y="1116008"/>
            <a:ext cx="1757664" cy="1828800"/>
          </a:xfrm>
          <a:prstGeom prst="rect">
            <a:avLst/>
          </a:prstGeom>
        </p:spPr>
      </p:pic>
      <p:pic>
        <p:nvPicPr>
          <p:cNvPr id="8" name="Picture 7" descr="nclimate3329-f1.jpeg"/>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7100271" y="1116008"/>
            <a:ext cx="1698082" cy="1828800"/>
          </a:xfrm>
          <a:prstGeom prst="rect">
            <a:avLst/>
          </a:prstGeom>
        </p:spPr>
      </p:pic>
    </p:spTree>
    <p:extLst>
      <p:ext uri="{BB962C8B-B14F-4D97-AF65-F5344CB8AC3E}">
        <p14:creationId xmlns:p14="http://schemas.microsoft.com/office/powerpoint/2010/main" val="229158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extBox 4"/>
          <p:cNvSpPr txBox="1"/>
          <p:nvPr/>
        </p:nvSpPr>
        <p:spPr>
          <a:xfrm>
            <a:off x="374468" y="6087281"/>
            <a:ext cx="8433727" cy="738664"/>
          </a:xfrm>
          <a:prstGeom prst="rect">
            <a:avLst/>
          </a:prstGeom>
          <a:noFill/>
        </p:spPr>
        <p:txBody>
          <a:bodyPr wrap="square" rtlCol="0">
            <a:spAutoFit/>
          </a:bodyPr>
          <a:lstStyle/>
          <a:p>
            <a:r>
              <a:rPr lang="en-US" sz="1400" b="1" dirty="0" smtClean="0"/>
              <a:t>Lightning igniting boreal forest fire</a:t>
            </a:r>
          </a:p>
          <a:p>
            <a:r>
              <a:rPr lang="en-US" sz="1400" dirty="0" smtClean="0"/>
              <a:t>Recent increases in lightning ignitions earlier in the growing season and closer to the boreal forest – tundra </a:t>
            </a:r>
            <a:r>
              <a:rPr lang="en-US" sz="1400" dirty="0" err="1" smtClean="0"/>
              <a:t>treeline</a:t>
            </a:r>
            <a:r>
              <a:rPr lang="en-US" sz="1400" dirty="0" smtClean="0"/>
              <a:t> are driving extreme fire years in North America.</a:t>
            </a:r>
            <a:endParaRPr lang="en-US" sz="1400" dirty="0"/>
          </a:p>
        </p:txBody>
      </p:sp>
      <p:pic>
        <p:nvPicPr>
          <p:cNvPr id="3" name="Picture 2" descr="lightning boreal forests carousel image.jp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44000" cy="6081401"/>
          </a:xfrm>
          <a:prstGeom prst="rect">
            <a:avLst/>
          </a:prstGeom>
        </p:spPr>
      </p:pic>
    </p:spTree>
    <p:extLst>
      <p:ext uri="{BB962C8B-B14F-4D97-AF65-F5344CB8AC3E}">
        <p14:creationId xmlns:p14="http://schemas.microsoft.com/office/powerpoint/2010/main" val="340777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Citation &amp; Abstract</a:t>
            </a:r>
            <a:endParaRPr lang="en-US" dirty="0"/>
          </a:p>
        </p:txBody>
      </p:sp>
      <p:sp>
        <p:nvSpPr>
          <p:cNvPr id="3" name="Content Placeholder 2"/>
          <p:cNvSpPr>
            <a:spLocks noGrp="1"/>
          </p:cNvSpPr>
          <p:nvPr>
            <p:ph idx="1"/>
          </p:nvPr>
        </p:nvSpPr>
        <p:spPr/>
        <p:txBody>
          <a:bodyPr/>
          <a:lstStyle/>
          <a:p>
            <a:pPr marL="0" indent="0">
              <a:buNone/>
            </a:pPr>
            <a:r>
              <a:rPr lang="en-US" sz="1800" dirty="0" smtClean="0"/>
              <a:t>Sander </a:t>
            </a:r>
            <a:r>
              <a:rPr lang="en-US" sz="1800" dirty="0" err="1" smtClean="0"/>
              <a:t>Veraverbeke</a:t>
            </a:r>
            <a:r>
              <a:rPr lang="en-US" sz="1800" dirty="0" smtClean="0"/>
              <a:t>, Brendan </a:t>
            </a:r>
            <a:r>
              <a:rPr lang="en-US" sz="1800" dirty="0"/>
              <a:t>M</a:t>
            </a:r>
            <a:r>
              <a:rPr lang="en-US" sz="1800" dirty="0" smtClean="0"/>
              <a:t>. Rogers, Mike </a:t>
            </a:r>
            <a:r>
              <a:rPr lang="en-US" sz="1800" dirty="0"/>
              <a:t>L</a:t>
            </a:r>
            <a:r>
              <a:rPr lang="en-US" sz="1800" dirty="0" smtClean="0"/>
              <a:t>. </a:t>
            </a:r>
            <a:r>
              <a:rPr lang="en-US" sz="1800" dirty="0" err="1" smtClean="0"/>
              <a:t>Goulden</a:t>
            </a:r>
            <a:r>
              <a:rPr lang="en-US" sz="1800" dirty="0" smtClean="0"/>
              <a:t>, Randi </a:t>
            </a:r>
            <a:r>
              <a:rPr lang="en-US" sz="1800" dirty="0"/>
              <a:t>R</a:t>
            </a:r>
            <a:r>
              <a:rPr lang="en-US" sz="1800" dirty="0" smtClean="0"/>
              <a:t>. </a:t>
            </a:r>
            <a:r>
              <a:rPr lang="en-US" sz="1800" dirty="0" err="1" smtClean="0"/>
              <a:t>Jandt</a:t>
            </a:r>
            <a:r>
              <a:rPr lang="en-US" sz="1800" dirty="0"/>
              <a:t>, Charles </a:t>
            </a:r>
            <a:r>
              <a:rPr lang="en-US" sz="1800" dirty="0" smtClean="0"/>
              <a:t>E. Miller</a:t>
            </a:r>
            <a:r>
              <a:rPr lang="en-US" sz="1800" dirty="0"/>
              <a:t>, Elizabeth B</a:t>
            </a:r>
            <a:r>
              <a:rPr lang="en-US" sz="1800" dirty="0" smtClean="0"/>
              <a:t>. Wiggins</a:t>
            </a:r>
            <a:r>
              <a:rPr lang="en-US" sz="1800" dirty="0"/>
              <a:t>, James T</a:t>
            </a:r>
            <a:r>
              <a:rPr lang="en-US" sz="1800" dirty="0" smtClean="0"/>
              <a:t>. </a:t>
            </a:r>
            <a:r>
              <a:rPr lang="en-US" sz="1800" dirty="0" err="1" smtClean="0"/>
              <a:t>Randerson</a:t>
            </a:r>
            <a:r>
              <a:rPr lang="en-US" sz="1800" dirty="0" smtClean="0"/>
              <a:t>, Lightning </a:t>
            </a:r>
            <a:r>
              <a:rPr lang="en-US" sz="1800" dirty="0"/>
              <a:t>as a major driver of recent large fire years in North American boreal </a:t>
            </a:r>
            <a:r>
              <a:rPr lang="en-US" sz="1800" dirty="0" smtClean="0"/>
              <a:t>forests, Nature </a:t>
            </a:r>
            <a:r>
              <a:rPr lang="en-US" sz="1800" dirty="0" err="1"/>
              <a:t>Clim</a:t>
            </a:r>
            <a:r>
              <a:rPr lang="en-US" sz="1800" dirty="0"/>
              <a:t>. </a:t>
            </a:r>
            <a:r>
              <a:rPr lang="en-US" sz="1800" dirty="0" smtClean="0"/>
              <a:t>Change (2017), </a:t>
            </a:r>
            <a:r>
              <a:rPr lang="en-US" sz="1800" dirty="0"/>
              <a:t>advance online </a:t>
            </a:r>
            <a:r>
              <a:rPr lang="en-US" sz="1800" dirty="0" smtClean="0"/>
              <a:t>publication 26 June 2017</a:t>
            </a:r>
            <a:r>
              <a:rPr lang="en-US" sz="1800" dirty="0"/>
              <a:t>. </a:t>
            </a:r>
            <a:r>
              <a:rPr lang="en-US" sz="1800" dirty="0">
                <a:hlinkClick r:id="rId2"/>
              </a:rPr>
              <a:t>http://dx.doi.org/10.1038/</a:t>
            </a:r>
            <a:r>
              <a:rPr lang="en-US" sz="1800" dirty="0" smtClean="0">
                <a:hlinkClick r:id="rId2"/>
              </a:rPr>
              <a:t>nclimate3329</a:t>
            </a:r>
            <a:r>
              <a:rPr lang="en-US" sz="1800" dirty="0" smtClean="0"/>
              <a:t> </a:t>
            </a:r>
            <a:endParaRPr lang="en-US" sz="1800" dirty="0"/>
          </a:p>
          <a:p>
            <a:pPr marL="0" indent="0">
              <a:buNone/>
            </a:pPr>
            <a:endParaRPr lang="fr-FR" sz="800" dirty="0"/>
          </a:p>
          <a:p>
            <a:pPr marL="0" indent="0">
              <a:buNone/>
            </a:pPr>
            <a:r>
              <a:rPr lang="fr-FR" sz="1800" dirty="0">
                <a:hlinkClick r:id="rId3"/>
              </a:rPr>
              <a:t>http://www.nature.com/nclimate/journal/vaop/ncurrent/full/nclimate3329.</a:t>
            </a:r>
            <a:r>
              <a:rPr lang="fr-FR" sz="1800" dirty="0" smtClean="0">
                <a:hlinkClick r:id="rId3"/>
              </a:rPr>
              <a:t>html</a:t>
            </a:r>
            <a:endParaRPr lang="fr-FR" sz="1800" dirty="0" smtClean="0"/>
          </a:p>
          <a:p>
            <a:pPr marL="0" indent="0">
              <a:buNone/>
            </a:pPr>
            <a:endParaRPr lang="fr-FR" sz="800" dirty="0" smtClean="0"/>
          </a:p>
          <a:p>
            <a:pPr marL="0" indent="0">
              <a:buNone/>
            </a:pPr>
            <a:r>
              <a:rPr lang="fr-FR" sz="2000" dirty="0" smtClean="0"/>
              <a:t>Abstract</a:t>
            </a:r>
          </a:p>
          <a:p>
            <a:pPr marL="0" indent="0">
              <a:buNone/>
            </a:pPr>
            <a:r>
              <a:rPr lang="fr-FR" sz="1400" dirty="0"/>
              <a:t>Changes in </a:t>
            </a:r>
            <a:r>
              <a:rPr lang="fr-FR" sz="1400" dirty="0" err="1"/>
              <a:t>climate</a:t>
            </a:r>
            <a:r>
              <a:rPr lang="fr-FR" sz="1400" dirty="0"/>
              <a:t> and </a:t>
            </a:r>
            <a:r>
              <a:rPr lang="fr-FR" sz="1400" dirty="0" err="1"/>
              <a:t>fire</a:t>
            </a:r>
            <a:r>
              <a:rPr lang="fr-FR" sz="1400" dirty="0"/>
              <a:t> </a:t>
            </a:r>
            <a:r>
              <a:rPr lang="fr-FR" sz="1400" dirty="0" err="1"/>
              <a:t>regimes</a:t>
            </a:r>
            <a:r>
              <a:rPr lang="fr-FR" sz="1400" dirty="0"/>
              <a:t> are </a:t>
            </a:r>
            <a:r>
              <a:rPr lang="fr-FR" sz="1400" dirty="0" err="1"/>
              <a:t>transforming</a:t>
            </a:r>
            <a:r>
              <a:rPr lang="fr-FR" sz="1400" dirty="0"/>
              <a:t> the </a:t>
            </a:r>
            <a:r>
              <a:rPr lang="fr-FR" sz="1400" dirty="0" err="1"/>
              <a:t>boreal</a:t>
            </a:r>
            <a:r>
              <a:rPr lang="fr-FR" sz="1400" dirty="0"/>
              <a:t> </a:t>
            </a:r>
            <a:r>
              <a:rPr lang="fr-FR" sz="1400" dirty="0" err="1"/>
              <a:t>forest</a:t>
            </a:r>
            <a:r>
              <a:rPr lang="fr-FR" sz="1400" dirty="0"/>
              <a:t>, the </a:t>
            </a:r>
            <a:r>
              <a:rPr lang="fr-FR" sz="1400" dirty="0" err="1"/>
              <a:t>world’s</a:t>
            </a:r>
            <a:r>
              <a:rPr lang="fr-FR" sz="1400" dirty="0"/>
              <a:t> </a:t>
            </a:r>
            <a:r>
              <a:rPr lang="fr-FR" sz="1400" dirty="0" err="1"/>
              <a:t>largest</a:t>
            </a:r>
            <a:r>
              <a:rPr lang="fr-FR" sz="1400" dirty="0"/>
              <a:t> biome. </a:t>
            </a:r>
            <a:r>
              <a:rPr lang="fr-FR" sz="1400" dirty="0" err="1"/>
              <a:t>Boreal</a:t>
            </a:r>
            <a:r>
              <a:rPr lang="fr-FR" sz="1400" dirty="0"/>
              <a:t> </a:t>
            </a:r>
            <a:r>
              <a:rPr lang="fr-FR" sz="1400" dirty="0" err="1"/>
              <a:t>North</a:t>
            </a:r>
            <a:r>
              <a:rPr lang="fr-FR" sz="1400" dirty="0"/>
              <a:t> </a:t>
            </a:r>
            <a:r>
              <a:rPr lang="fr-FR" sz="1400" dirty="0" err="1"/>
              <a:t>America</a:t>
            </a:r>
            <a:r>
              <a:rPr lang="fr-FR" sz="1400" dirty="0"/>
              <a:t> </a:t>
            </a:r>
            <a:r>
              <a:rPr lang="fr-FR" sz="1400" dirty="0" err="1"/>
              <a:t>recently</a:t>
            </a:r>
            <a:r>
              <a:rPr lang="fr-FR" sz="1400" dirty="0"/>
              <a:t> </a:t>
            </a:r>
            <a:r>
              <a:rPr lang="fr-FR" sz="1400" dirty="0" err="1"/>
              <a:t>experienced</a:t>
            </a:r>
            <a:r>
              <a:rPr lang="fr-FR" sz="1400" dirty="0"/>
              <a:t> </a:t>
            </a:r>
            <a:r>
              <a:rPr lang="fr-FR" sz="1400" dirty="0" err="1"/>
              <a:t>two</a:t>
            </a:r>
            <a:r>
              <a:rPr lang="fr-FR" sz="1400" dirty="0"/>
              <a:t> </a:t>
            </a:r>
            <a:r>
              <a:rPr lang="fr-FR" sz="1400" dirty="0" err="1"/>
              <a:t>years</a:t>
            </a:r>
            <a:r>
              <a:rPr lang="fr-FR" sz="1400" dirty="0"/>
              <a:t> </a:t>
            </a:r>
            <a:r>
              <a:rPr lang="fr-FR" sz="1400" dirty="0" err="1"/>
              <a:t>with</a:t>
            </a:r>
            <a:r>
              <a:rPr lang="fr-FR" sz="1400" dirty="0"/>
              <a:t> large </a:t>
            </a:r>
            <a:r>
              <a:rPr lang="fr-FR" sz="1400" dirty="0" err="1"/>
              <a:t>burned</a:t>
            </a:r>
            <a:r>
              <a:rPr lang="fr-FR" sz="1400" dirty="0"/>
              <a:t> area: 2014 in the Northwest </a:t>
            </a:r>
            <a:r>
              <a:rPr lang="fr-FR" sz="1400" dirty="0" err="1"/>
              <a:t>Territories</a:t>
            </a:r>
            <a:r>
              <a:rPr lang="fr-FR" sz="1400" dirty="0"/>
              <a:t> and 2015 in Alaska. </a:t>
            </a:r>
            <a:r>
              <a:rPr lang="fr-FR" sz="1400" dirty="0" err="1"/>
              <a:t>Here</a:t>
            </a:r>
            <a:r>
              <a:rPr lang="fr-FR" sz="1400" dirty="0"/>
              <a:t> </a:t>
            </a:r>
            <a:r>
              <a:rPr lang="fr-FR" sz="1400" dirty="0" err="1"/>
              <a:t>we</a:t>
            </a:r>
            <a:r>
              <a:rPr lang="fr-FR" sz="1400" dirty="0"/>
              <a:t> use </a:t>
            </a:r>
            <a:r>
              <a:rPr lang="fr-FR" sz="1400" dirty="0" err="1"/>
              <a:t>climate</a:t>
            </a:r>
            <a:r>
              <a:rPr lang="fr-FR" sz="1400" dirty="0"/>
              <a:t>, </a:t>
            </a:r>
            <a:r>
              <a:rPr lang="fr-FR" sz="1400" dirty="0" err="1"/>
              <a:t>lightning</a:t>
            </a:r>
            <a:r>
              <a:rPr lang="fr-FR" sz="1400" dirty="0"/>
              <a:t>, </a:t>
            </a:r>
            <a:r>
              <a:rPr lang="fr-FR" sz="1400" dirty="0" err="1"/>
              <a:t>fire</a:t>
            </a:r>
            <a:r>
              <a:rPr lang="fr-FR" sz="1400" dirty="0"/>
              <a:t> and </a:t>
            </a:r>
            <a:r>
              <a:rPr lang="fr-FR" sz="1400" dirty="0" err="1"/>
              <a:t>vegetation</a:t>
            </a:r>
            <a:r>
              <a:rPr lang="fr-FR" sz="1400" dirty="0"/>
              <a:t> data sets to </a:t>
            </a:r>
            <a:r>
              <a:rPr lang="fr-FR" sz="1400" dirty="0" err="1"/>
              <a:t>assess</a:t>
            </a:r>
            <a:r>
              <a:rPr lang="fr-FR" sz="1400" dirty="0"/>
              <a:t> the </a:t>
            </a:r>
            <a:r>
              <a:rPr lang="fr-FR" sz="1400" dirty="0" err="1"/>
              <a:t>mechanisms</a:t>
            </a:r>
            <a:r>
              <a:rPr lang="fr-FR" sz="1400" dirty="0"/>
              <a:t> </a:t>
            </a:r>
            <a:r>
              <a:rPr lang="fr-FR" sz="1400" dirty="0" err="1"/>
              <a:t>contributing</a:t>
            </a:r>
            <a:r>
              <a:rPr lang="fr-FR" sz="1400" dirty="0"/>
              <a:t> to large </a:t>
            </a:r>
            <a:r>
              <a:rPr lang="fr-FR" sz="1400" dirty="0" err="1"/>
              <a:t>fire</a:t>
            </a:r>
            <a:r>
              <a:rPr lang="fr-FR" sz="1400" dirty="0"/>
              <a:t> </a:t>
            </a:r>
            <a:r>
              <a:rPr lang="fr-FR" sz="1400" dirty="0" err="1"/>
              <a:t>years</a:t>
            </a:r>
            <a:r>
              <a:rPr lang="fr-FR" sz="1400" dirty="0"/>
              <a:t>. </a:t>
            </a:r>
            <a:r>
              <a:rPr lang="fr-FR" sz="1400" dirty="0" err="1"/>
              <a:t>We</a:t>
            </a:r>
            <a:r>
              <a:rPr lang="fr-FR" sz="1400" dirty="0"/>
              <a:t> </a:t>
            </a:r>
            <a:r>
              <a:rPr lang="fr-FR" sz="1400" dirty="0" err="1"/>
              <a:t>find</a:t>
            </a:r>
            <a:r>
              <a:rPr lang="fr-FR" sz="1400" dirty="0"/>
              <a:t> </a:t>
            </a:r>
            <a:r>
              <a:rPr lang="fr-FR" sz="1400" dirty="0" err="1"/>
              <a:t>that</a:t>
            </a:r>
            <a:r>
              <a:rPr lang="fr-FR" sz="1400" dirty="0"/>
              <a:t> </a:t>
            </a:r>
            <a:r>
              <a:rPr lang="fr-FR" sz="1400" dirty="0" err="1"/>
              <a:t>lightning</a:t>
            </a:r>
            <a:r>
              <a:rPr lang="fr-FR" sz="1400" dirty="0"/>
              <a:t> ignitions have </a:t>
            </a:r>
            <a:r>
              <a:rPr lang="fr-FR" sz="1400" dirty="0" err="1"/>
              <a:t>increased</a:t>
            </a:r>
            <a:r>
              <a:rPr lang="fr-FR" sz="1400" dirty="0"/>
              <a:t> </a:t>
            </a:r>
            <a:r>
              <a:rPr lang="fr-FR" sz="1400" dirty="0" err="1"/>
              <a:t>since</a:t>
            </a:r>
            <a:r>
              <a:rPr lang="fr-FR" sz="1400" dirty="0"/>
              <a:t> 1975, and </a:t>
            </a:r>
            <a:r>
              <a:rPr lang="fr-FR" sz="1400" dirty="0" err="1"/>
              <a:t>that</a:t>
            </a:r>
            <a:r>
              <a:rPr lang="fr-FR" sz="1400" dirty="0"/>
              <a:t> the 2014 and 2015 </a:t>
            </a:r>
            <a:r>
              <a:rPr lang="fr-FR" sz="1400" dirty="0" err="1"/>
              <a:t>events</a:t>
            </a:r>
            <a:r>
              <a:rPr lang="fr-FR" sz="1400" dirty="0"/>
              <a:t> </a:t>
            </a:r>
            <a:r>
              <a:rPr lang="fr-FR" sz="1400" dirty="0" err="1"/>
              <a:t>coincided</a:t>
            </a:r>
            <a:r>
              <a:rPr lang="fr-FR" sz="1400" dirty="0"/>
              <a:t> </a:t>
            </a:r>
            <a:r>
              <a:rPr lang="fr-FR" sz="1400" dirty="0" err="1"/>
              <a:t>with</a:t>
            </a:r>
            <a:r>
              <a:rPr lang="fr-FR" sz="1400" dirty="0"/>
              <a:t> a record </a:t>
            </a:r>
            <a:r>
              <a:rPr lang="fr-FR" sz="1400" dirty="0" err="1"/>
              <a:t>number</a:t>
            </a:r>
            <a:r>
              <a:rPr lang="fr-FR" sz="1400" dirty="0"/>
              <a:t> of </a:t>
            </a:r>
            <a:r>
              <a:rPr lang="fr-FR" sz="1400" dirty="0" err="1"/>
              <a:t>lightning</a:t>
            </a:r>
            <a:r>
              <a:rPr lang="fr-FR" sz="1400" dirty="0"/>
              <a:t> ignitions and </a:t>
            </a:r>
            <a:r>
              <a:rPr lang="fr-FR" sz="1400" dirty="0" err="1"/>
              <a:t>exceptionally</a:t>
            </a:r>
            <a:r>
              <a:rPr lang="fr-FR" sz="1400" dirty="0"/>
              <a:t> </a:t>
            </a:r>
            <a:r>
              <a:rPr lang="fr-FR" sz="1400" dirty="0" err="1"/>
              <a:t>high</a:t>
            </a:r>
            <a:r>
              <a:rPr lang="fr-FR" sz="1400" dirty="0"/>
              <a:t> </a:t>
            </a:r>
            <a:r>
              <a:rPr lang="fr-FR" sz="1400" dirty="0" err="1"/>
              <a:t>levels</a:t>
            </a:r>
            <a:r>
              <a:rPr lang="fr-FR" sz="1400" dirty="0"/>
              <a:t> of </a:t>
            </a:r>
            <a:r>
              <a:rPr lang="fr-FR" sz="1400" dirty="0" err="1"/>
              <a:t>burning</a:t>
            </a:r>
            <a:r>
              <a:rPr lang="fr-FR" sz="1400" dirty="0"/>
              <a:t> </a:t>
            </a:r>
            <a:r>
              <a:rPr lang="fr-FR" sz="1400" dirty="0" err="1"/>
              <a:t>near</a:t>
            </a:r>
            <a:r>
              <a:rPr lang="fr-FR" sz="1400" dirty="0"/>
              <a:t> the </a:t>
            </a:r>
            <a:r>
              <a:rPr lang="fr-FR" sz="1400" dirty="0" err="1"/>
              <a:t>northern</a:t>
            </a:r>
            <a:r>
              <a:rPr lang="fr-FR" sz="1400" dirty="0"/>
              <a:t> </a:t>
            </a:r>
            <a:r>
              <a:rPr lang="fr-FR" sz="1400" dirty="0" err="1"/>
              <a:t>treeline</a:t>
            </a:r>
            <a:r>
              <a:rPr lang="fr-FR" sz="1400" dirty="0"/>
              <a:t>. </a:t>
            </a:r>
            <a:r>
              <a:rPr lang="fr-FR" sz="1400" dirty="0" err="1"/>
              <a:t>Lightning</a:t>
            </a:r>
            <a:r>
              <a:rPr lang="fr-FR" sz="1400" dirty="0"/>
              <a:t> ignition </a:t>
            </a:r>
            <a:r>
              <a:rPr lang="fr-FR" sz="1400" dirty="0" err="1"/>
              <a:t>explained</a:t>
            </a:r>
            <a:r>
              <a:rPr lang="fr-FR" sz="1400" dirty="0"/>
              <a:t> more </a:t>
            </a:r>
            <a:r>
              <a:rPr lang="fr-FR" sz="1400" dirty="0" err="1"/>
              <a:t>than</a:t>
            </a:r>
            <a:r>
              <a:rPr lang="fr-FR" sz="1400" dirty="0"/>
              <a:t> 55% of the interannual </a:t>
            </a:r>
            <a:r>
              <a:rPr lang="fr-FR" sz="1400" dirty="0" err="1"/>
              <a:t>variability</a:t>
            </a:r>
            <a:r>
              <a:rPr lang="fr-FR" sz="1400" dirty="0"/>
              <a:t> in </a:t>
            </a:r>
            <a:r>
              <a:rPr lang="fr-FR" sz="1400" dirty="0" err="1"/>
              <a:t>burned</a:t>
            </a:r>
            <a:r>
              <a:rPr lang="fr-FR" sz="1400" dirty="0"/>
              <a:t> area, and </a:t>
            </a:r>
            <a:r>
              <a:rPr lang="fr-FR" sz="1400" dirty="0" err="1"/>
              <a:t>was</a:t>
            </a:r>
            <a:r>
              <a:rPr lang="fr-FR" sz="1400" dirty="0"/>
              <a:t> </a:t>
            </a:r>
            <a:r>
              <a:rPr lang="fr-FR" sz="1400" dirty="0" err="1"/>
              <a:t>correlated</a:t>
            </a:r>
            <a:r>
              <a:rPr lang="fr-FR" sz="1400" dirty="0"/>
              <a:t> </a:t>
            </a:r>
            <a:r>
              <a:rPr lang="fr-FR" sz="1400" dirty="0" err="1"/>
              <a:t>with</a:t>
            </a:r>
            <a:r>
              <a:rPr lang="fr-FR" sz="1400" dirty="0"/>
              <a:t> </a:t>
            </a:r>
            <a:r>
              <a:rPr lang="fr-FR" sz="1400" dirty="0" err="1"/>
              <a:t>temperature</a:t>
            </a:r>
            <a:r>
              <a:rPr lang="fr-FR" sz="1400" dirty="0"/>
              <a:t> and </a:t>
            </a:r>
            <a:r>
              <a:rPr lang="fr-FR" sz="1400" dirty="0" err="1"/>
              <a:t>precipitation</a:t>
            </a:r>
            <a:r>
              <a:rPr lang="fr-FR" sz="1400" dirty="0"/>
              <a:t>, </a:t>
            </a:r>
            <a:r>
              <a:rPr lang="fr-FR" sz="1400" dirty="0" err="1"/>
              <a:t>which</a:t>
            </a:r>
            <a:r>
              <a:rPr lang="fr-FR" sz="1400" dirty="0"/>
              <a:t> are </a:t>
            </a:r>
            <a:r>
              <a:rPr lang="fr-FR" sz="1400" dirty="0" err="1"/>
              <a:t>projected</a:t>
            </a:r>
            <a:r>
              <a:rPr lang="fr-FR" sz="1400" dirty="0"/>
              <a:t> to </a:t>
            </a:r>
            <a:r>
              <a:rPr lang="fr-FR" sz="1400" dirty="0" err="1"/>
              <a:t>increase</a:t>
            </a:r>
            <a:r>
              <a:rPr lang="fr-FR" sz="1400" dirty="0"/>
              <a:t> by </a:t>
            </a:r>
            <a:r>
              <a:rPr lang="fr-FR" sz="1400" dirty="0" err="1"/>
              <a:t>mid-century</a:t>
            </a:r>
            <a:r>
              <a:rPr lang="fr-FR" sz="1400" dirty="0"/>
              <a:t>. The </a:t>
            </a:r>
            <a:r>
              <a:rPr lang="fr-FR" sz="1400" dirty="0" err="1"/>
              <a:t>analysis</a:t>
            </a:r>
            <a:r>
              <a:rPr lang="fr-FR" sz="1400" dirty="0"/>
              <a:t> shows </a:t>
            </a:r>
            <a:r>
              <a:rPr lang="fr-FR" sz="1400" dirty="0" err="1"/>
              <a:t>that</a:t>
            </a:r>
            <a:r>
              <a:rPr lang="fr-FR" sz="1400" dirty="0"/>
              <a:t> </a:t>
            </a:r>
            <a:r>
              <a:rPr lang="fr-FR" sz="1400" dirty="0" err="1"/>
              <a:t>lightning</a:t>
            </a:r>
            <a:r>
              <a:rPr lang="fr-FR" sz="1400" dirty="0"/>
              <a:t> drives interannual and long-</a:t>
            </a:r>
            <a:r>
              <a:rPr lang="fr-FR" sz="1400" dirty="0" err="1"/>
              <a:t>term</a:t>
            </a:r>
            <a:r>
              <a:rPr lang="fr-FR" sz="1400" dirty="0"/>
              <a:t> ignition and </a:t>
            </a:r>
            <a:r>
              <a:rPr lang="fr-FR" sz="1400" dirty="0" err="1"/>
              <a:t>burned</a:t>
            </a:r>
            <a:r>
              <a:rPr lang="fr-FR" sz="1400" dirty="0"/>
              <a:t> area </a:t>
            </a:r>
            <a:r>
              <a:rPr lang="fr-FR" sz="1400" dirty="0" err="1"/>
              <a:t>dynamics</a:t>
            </a:r>
            <a:r>
              <a:rPr lang="fr-FR" sz="1400" dirty="0"/>
              <a:t> in </a:t>
            </a:r>
            <a:r>
              <a:rPr lang="fr-FR" sz="1400" dirty="0" err="1"/>
              <a:t>boreal</a:t>
            </a:r>
            <a:r>
              <a:rPr lang="fr-FR" sz="1400" dirty="0"/>
              <a:t> </a:t>
            </a:r>
            <a:r>
              <a:rPr lang="fr-FR" sz="1400" dirty="0" err="1"/>
              <a:t>North</a:t>
            </a:r>
            <a:r>
              <a:rPr lang="fr-FR" sz="1400" dirty="0"/>
              <a:t> </a:t>
            </a:r>
            <a:r>
              <a:rPr lang="fr-FR" sz="1400" dirty="0" err="1"/>
              <a:t>America</a:t>
            </a:r>
            <a:r>
              <a:rPr lang="fr-FR" sz="1400" dirty="0"/>
              <a:t>, and </a:t>
            </a:r>
            <a:r>
              <a:rPr lang="fr-FR" sz="1400" dirty="0" err="1"/>
              <a:t>implies</a:t>
            </a:r>
            <a:r>
              <a:rPr lang="fr-FR" sz="1400" dirty="0"/>
              <a:t> future ignition </a:t>
            </a:r>
            <a:r>
              <a:rPr lang="fr-FR" sz="1400" dirty="0" err="1"/>
              <a:t>increases</a:t>
            </a:r>
            <a:r>
              <a:rPr lang="fr-FR" sz="1400" dirty="0"/>
              <a:t> </a:t>
            </a:r>
            <a:r>
              <a:rPr lang="fr-FR" sz="1400" dirty="0" err="1"/>
              <a:t>may</a:t>
            </a:r>
            <a:r>
              <a:rPr lang="fr-FR" sz="1400" dirty="0"/>
              <a:t> </a:t>
            </a:r>
            <a:r>
              <a:rPr lang="fr-FR" sz="1400" dirty="0" err="1"/>
              <a:t>increase</a:t>
            </a:r>
            <a:r>
              <a:rPr lang="fr-FR" sz="1400" dirty="0"/>
              <a:t> </a:t>
            </a:r>
            <a:r>
              <a:rPr lang="fr-FR" sz="1400" dirty="0" err="1"/>
              <a:t>carbon</a:t>
            </a:r>
            <a:r>
              <a:rPr lang="fr-FR" sz="1400" dirty="0"/>
              <a:t> </a:t>
            </a:r>
            <a:r>
              <a:rPr lang="fr-FR" sz="1400" dirty="0" err="1"/>
              <a:t>loss</a:t>
            </a:r>
            <a:r>
              <a:rPr lang="fr-FR" sz="1400" dirty="0"/>
              <a:t> </a:t>
            </a:r>
            <a:r>
              <a:rPr lang="fr-FR" sz="1400" dirty="0" err="1"/>
              <a:t>while</a:t>
            </a:r>
            <a:r>
              <a:rPr lang="fr-FR" sz="1400" dirty="0"/>
              <a:t> </a:t>
            </a:r>
            <a:r>
              <a:rPr lang="fr-FR" sz="1400" dirty="0" err="1"/>
              <a:t>accelerating</a:t>
            </a:r>
            <a:r>
              <a:rPr lang="fr-FR" sz="1400" dirty="0"/>
              <a:t> the </a:t>
            </a:r>
            <a:r>
              <a:rPr lang="fr-FR" sz="1400" dirty="0" err="1"/>
              <a:t>northward</a:t>
            </a:r>
            <a:r>
              <a:rPr lang="fr-FR" sz="1400" dirty="0"/>
              <a:t> expansion of </a:t>
            </a:r>
            <a:r>
              <a:rPr lang="fr-FR" sz="1400" dirty="0" err="1"/>
              <a:t>boreal</a:t>
            </a:r>
            <a:r>
              <a:rPr lang="fr-FR" sz="1400" dirty="0"/>
              <a:t> </a:t>
            </a:r>
            <a:r>
              <a:rPr lang="fr-FR" sz="1400" dirty="0" err="1"/>
              <a:t>forest</a:t>
            </a:r>
            <a:r>
              <a:rPr lang="fr-FR" sz="1400" dirty="0"/>
              <a:t>.</a:t>
            </a:r>
          </a:p>
        </p:txBody>
      </p:sp>
    </p:spTree>
    <p:extLst>
      <p:ext uri="{BB962C8B-B14F-4D97-AF65-F5344CB8AC3E}">
        <p14:creationId xmlns:p14="http://schemas.microsoft.com/office/powerpoint/2010/main" val="309254619"/>
      </p:ext>
    </p:extLst>
  </p:cSld>
  <p:clrMapOvr>
    <a:masterClrMapping/>
  </p:clrMapOvr>
</p:sld>
</file>

<file path=ppt/theme/theme1.xml><?xml version="1.0" encoding="utf-8"?>
<a:theme xmlns:a="http://schemas.openxmlformats.org/drawingml/2006/main" name="7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747</Words>
  <Application>Microsoft Macintosh PowerPoint</Application>
  <PresentationFormat>On-screen Show (4:3)</PresentationFormat>
  <Paragraphs>37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7_GPMC Nov 2001</vt:lpstr>
      <vt:lpstr>PowerPoint Presentation</vt:lpstr>
      <vt:lpstr>PowerPoint Presentation</vt:lpstr>
      <vt:lpstr>Full Citation &amp; Abstract</vt:lpstr>
    </vt:vector>
  </TitlesOfParts>
  <Company>Booz Allen Hamilton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Mataya, Christine [USA]</dc:creator>
  <cp:lastModifiedBy>charles Miller</cp:lastModifiedBy>
  <cp:revision>29</cp:revision>
  <dcterms:created xsi:type="dcterms:W3CDTF">2017-01-20T18:13:42Z</dcterms:created>
  <dcterms:modified xsi:type="dcterms:W3CDTF">2017-06-26T23:54:01Z</dcterms:modified>
</cp:coreProperties>
</file>