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89794" autoAdjust="0"/>
  </p:normalViewPr>
  <p:slideViewPr>
    <p:cSldViewPr snapToGrid="0">
      <p:cViewPr varScale="1">
        <p:scale>
          <a:sx n="104" d="100"/>
          <a:sy n="104" d="100"/>
        </p:scale>
        <p:origin x="1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C06A-B5B7-4D92-8166-CCB50ACCC1A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4939-8B93-4250-ACB1-B189F544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Citation: </a:t>
            </a:r>
            <a:r>
              <a:rPr lang="en-US" dirty="0" smtClean="0">
                <a:effectLst/>
              </a:rPr>
              <a:t>Ethan D. Kyzivat, Laurence C. Smith, Lincoln H Pitcher, Jessica V. </a:t>
            </a:r>
            <a:r>
              <a:rPr lang="en-US" dirty="0" err="1" smtClean="0">
                <a:effectLst/>
              </a:rPr>
              <a:t>Fayne</a:t>
            </a:r>
            <a:r>
              <a:rPr lang="en-US" dirty="0" smtClean="0">
                <a:effectLst/>
              </a:rPr>
              <a:t>, Sarah W. Cooley, Matthew G. Cooper, Simon N. </a:t>
            </a:r>
            <a:r>
              <a:rPr lang="en-US" dirty="0" err="1" smtClean="0">
                <a:effectLst/>
              </a:rPr>
              <a:t>Topp</a:t>
            </a:r>
            <a:r>
              <a:rPr lang="en-US" dirty="0" smtClean="0">
                <a:effectLst/>
              </a:rPr>
              <a:t>, Theodore Langhorst, Merritt E. Harlan, Christopher </a:t>
            </a:r>
            <a:r>
              <a:rPr lang="en-US" dirty="0" err="1" smtClean="0">
                <a:effectLst/>
              </a:rPr>
              <a:t>Horvat</a:t>
            </a:r>
            <a:r>
              <a:rPr lang="en-US" dirty="0" smtClean="0">
                <a:effectLst/>
              </a:rPr>
              <a:t>, Colin J. Gleason, and Tamlin M. Pavelsky. 2019. “A High-Resolution Airborne Color-Infrared Camera Water Mask for the NASA ABoVE Campaign.” </a:t>
            </a:r>
            <a:r>
              <a:rPr lang="en-US" i="1" dirty="0" smtClean="0">
                <a:effectLst/>
              </a:rPr>
              <a:t>Remote Sensing</a:t>
            </a:r>
            <a:r>
              <a:rPr lang="en-US" dirty="0" smtClean="0">
                <a:effectLst/>
              </a:rPr>
              <a:t> 11. https://doi.org/10.3390/rs11182163.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Funding: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was funded by the NASA Terrestrial Ecology Program Arctic-Boreal Vulnerability Experiment (ABoVE), grant number NNX17AC60A, managed by Hank Margolis; and the NASA Surface Water and Ocean Topography mission, grant number NNX16AH83G, managed by Eric Lindstrom. </a:t>
            </a:r>
            <a:endParaRPr lang="en-US" b="1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2EAD2-EDA9-45A0-9EB7-8B323AD15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53000"/>
            <a:ext cx="6880654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Earth Science</a:t>
            </a:r>
            <a:br>
              <a:rPr lang="en-US" dirty="0"/>
            </a:br>
            <a:r>
              <a:rPr lang="en-US" dirty="0"/>
              <a:t>Division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4461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solidFill>
          <a:srgbClr val="A6A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b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4817" y="1290638"/>
            <a:ext cx="5128683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701" y="1290638"/>
            <a:ext cx="5128684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F682-E443-4C5A-9EDA-20B2D19DBBC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7691" cy="6928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E883B-401C-AD48-8B89-0D336915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9092"/>
            <a:ext cx="12192097" cy="3533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0536"/>
            <a:ext cx="12460637" cy="2138766"/>
          </a:xfrm>
          <a:prstGeom prst="rect">
            <a:avLst/>
          </a:prstGeom>
          <a:solidFill>
            <a:schemeClr val="bg1">
              <a:alpha val="50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11849"/>
            <a:ext cx="10515600" cy="1338828"/>
          </a:xfrm>
        </p:spPr>
        <p:txBody>
          <a:bodyPr>
            <a:spAutoFit/>
          </a:bodyPr>
          <a:lstStyle>
            <a:lvl1pPr algn="ctr">
              <a:defRPr sz="5000" b="1" baseline="0"/>
            </a:lvl1pPr>
          </a:lstStyle>
          <a:p>
            <a:r>
              <a:rPr lang="en-US" dirty="0"/>
              <a:t>NASA SCIENCE</a:t>
            </a:r>
            <a:br>
              <a:rPr lang="en-US" dirty="0"/>
            </a:br>
            <a:r>
              <a:rPr lang="en-US" sz="4000" b="0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The New Animated Earth</a:t>
            </a:r>
            <a:br>
              <a:rPr lang="en-US" dirty="0"/>
            </a:br>
            <a:r>
              <a:rPr lang="en-US" dirty="0"/>
              <a:t>Science Division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8793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2" r:id="rId12"/>
    <p:sldLayoutId id="2147483683" r:id="rId13"/>
    <p:sldLayoutId id="214748368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11821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emf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924439" y="1414253"/>
            <a:ext cx="29722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Far 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eft: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ABoVE domain map showing AirSWOT flight lines and the 13 regions used for water body distribution analysis.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Right top:</a:t>
            </a:r>
            <a:r>
              <a:rPr lang="en-US" sz="1400" noProof="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1-meter resolution, color-infrared (CIR) imagery collected as part of the NASA AirSWOT instrument suite in the Peace-Athabasca Delta, AB.</a:t>
            </a:r>
          </a:p>
          <a:p>
            <a:pPr lvl="0">
              <a:defRPr/>
            </a:pPr>
            <a:r>
              <a:rPr lang="en-US" sz="1400" b="1" noProof="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Right bottom: </a:t>
            </a:r>
            <a:r>
              <a:rPr lang="en-US" sz="1400" noProof="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Same scene as imaged by the L-band synthetic-aperture radar flown on NASA’s UAVSAR aircraft.  </a:t>
            </a:r>
            <a:r>
              <a:rPr lang="en-US" sz="140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Water bodies classified from the CIR imagery are superimposed in </a:t>
            </a:r>
            <a:r>
              <a:rPr lang="en-US" sz="14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blue. The </a:t>
            </a:r>
            <a:r>
              <a:rPr lang="en-US" sz="140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water </a:t>
            </a:r>
            <a:r>
              <a:rPr lang="en-US" sz="14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classification excludes the </a:t>
            </a:r>
            <a:r>
              <a:rPr lang="en-US" sz="140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emergent vegetation fringing </a:t>
            </a:r>
            <a:r>
              <a:rPr lang="en-US" sz="14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the lake, which can be seen as high double-bounce </a:t>
            </a:r>
            <a:r>
              <a:rPr lang="en-US" sz="140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(red) regions </a:t>
            </a:r>
            <a:r>
              <a:rPr lang="en-US" sz="14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in the UAVSAR image.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B6CB0-5F41-4EAC-A060-ADC069C4234C}"/>
              </a:ext>
            </a:extLst>
          </p:cNvPr>
          <p:cNvSpPr txBox="1"/>
          <p:nvPr/>
        </p:nvSpPr>
        <p:spPr>
          <a:xfrm>
            <a:off x="8924438" y="4822343"/>
            <a:ext cx="3154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Significance: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These 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data provide a rare, synchronous and co-registered reference for </a:t>
            </a:r>
            <a:r>
              <a:rPr lang="en-US" altLang="en-US" sz="1600" dirty="0" err="1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Ka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-band water classification algorithms such as will be used for the upcoming NASA Surface Water and Ocean Topography (SWOT) satellite 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mission.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47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200"/>
              </a:spcAft>
              <a:defRPr/>
            </a:pPr>
            <a:r>
              <a:rPr lang="en-US" sz="2600" b="1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 High-Resolution Airborne Color-Infrared Camera Water Mask for the NASA ABoVE Campaign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Ethan D. Kyzivat, Laurence C. Smith, Lincoln H Pitcher, Jessica V. </a:t>
            </a:r>
            <a:r>
              <a:rPr lang="en-US" dirty="0" err="1" smtClean="0">
                <a:solidFill>
                  <a:prstClr val="black"/>
                </a:solidFill>
              </a:rPr>
              <a:t>Fayne</a:t>
            </a:r>
            <a:r>
              <a:rPr lang="en-US" dirty="0" smtClean="0">
                <a:solidFill>
                  <a:prstClr val="black"/>
                </a:solidFill>
              </a:rPr>
              <a:t>, Sarah W. Cooley, et al. (Sept. 2019) </a:t>
            </a:r>
            <a:r>
              <a:rPr lang="en-US" i="1" dirty="0" smtClean="0">
                <a:solidFill>
                  <a:prstClr val="black"/>
                </a:solidFill>
              </a:rPr>
              <a:t>Remote Sensing 11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hlinkClick r:id="rId3"/>
              </a:rPr>
              <a:t>https://doi.org/10.3390/rs11182163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94666"/>
            <a:ext cx="3679739" cy="3785652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Background: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total surface area of water on Arctic-Boreal landscapes is poorly 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known for 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water bodies too small to resolve from satellites such as Landsat 8 and Sentinel-2 (&lt;0.001 km2).  Yet, these small water bodies are important for greenhouse gas exchange, ecosystem services, and biodiversity. 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airborne AirSWOT instrument suite, consisting of an interferometric </a:t>
            </a:r>
            <a:r>
              <a:rPr lang="en-US" altLang="en-US" sz="1600" dirty="0" err="1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Ka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-band synthetic aperture radar and color-infrared (CIR) camera, was deployed to 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AK and Canada in summer 2017 to measure surface hydrology as 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part of the NASA Arctic-Boreal Vulnerability Experiment (ABoVE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).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93" y="5087939"/>
            <a:ext cx="3728494" cy="181588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Analysis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M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apped surface water over 23,380 km</a:t>
            </a:r>
            <a:r>
              <a:rPr lang="en-US" altLang="en-US" sz="1600" baseline="300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 of the ABoVE domain using an unsupervised, object-based classification.</a:t>
            </a: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T</a:t>
            </a:r>
            <a:r>
              <a:rPr kumimoji="0" lang="en-US" alt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ested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the resulting water body distributions for power-law behavior across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 a variety of landscapes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79740" y="1442831"/>
            <a:ext cx="3270787" cy="3940396"/>
            <a:chOff x="3531618" y="1481353"/>
            <a:chExt cx="3270787" cy="39403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16B403-125B-4E43-A455-5B0BFF7C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18" y="1481353"/>
              <a:ext cx="3270787" cy="3940396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750201" y="4209291"/>
              <a:ext cx="891296" cy="917174"/>
              <a:chOff x="394722" y="5020036"/>
              <a:chExt cx="1594169" cy="159628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94722" y="5020036"/>
                <a:ext cx="1594169" cy="1596281"/>
              </a:xfrm>
              <a:prstGeom prst="rect">
                <a:avLst/>
              </a:prstGeom>
              <a:solidFill>
                <a:srgbClr val="84C2FF"/>
              </a:solidFill>
              <a:ln>
                <a:solidFill>
                  <a:schemeClr val="tx1"/>
                </a:solidFill>
              </a:ln>
            </p:spPr>
            <p:txBody>
              <a:bodyPr wrap="square" lIns="45720" tIns="18288" rIns="18288" bIns="36576" rtlCol="0">
                <a:spAutoFit/>
              </a:bodyPr>
              <a:lstStyle/>
              <a:p>
                <a:r>
                  <a:rPr lang="en-US" sz="1400" dirty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        AirSWOT camera flight lines</a:t>
                </a:r>
                <a:endParaRPr lang="en-US" sz="1400" dirty="0"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610" b="-21853"/>
              <a:stretch/>
            </p:blipFill>
            <p:spPr>
              <a:xfrm>
                <a:off x="441424" y="5059562"/>
                <a:ext cx="478240" cy="375972"/>
              </a:xfrm>
              <a:prstGeom prst="rect">
                <a:avLst/>
              </a:prstGeom>
            </p:spPr>
          </p:pic>
        </p:grpSp>
      </p:grpSp>
      <p:cxnSp>
        <p:nvCxnSpPr>
          <p:cNvPr id="39" name="Straight Connector 38"/>
          <p:cNvCxnSpPr/>
          <p:nvPr/>
        </p:nvCxnSpPr>
        <p:spPr>
          <a:xfrm flipV="1">
            <a:off x="5856684" y="1472198"/>
            <a:ext cx="1165728" cy="2161105"/>
          </a:xfrm>
          <a:prstGeom prst="line">
            <a:avLst/>
          </a:prstGeom>
          <a:ln w="19050">
            <a:solidFill>
              <a:schemeClr val="tx1">
                <a:alpha val="3686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56684" y="3620691"/>
            <a:ext cx="1165728" cy="1620440"/>
          </a:xfrm>
          <a:prstGeom prst="line">
            <a:avLst/>
          </a:prstGeom>
          <a:ln w="19050">
            <a:solidFill>
              <a:schemeClr val="tx1">
                <a:alpha val="3686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24545" t="175" r="51518" b="52089"/>
          <a:stretch/>
        </p:blipFill>
        <p:spPr>
          <a:xfrm>
            <a:off x="6990416" y="1423795"/>
            <a:ext cx="1934021" cy="38630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8575" y="5258314"/>
            <a:ext cx="5148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4D6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Findings: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  <a:p>
            <a:pPr marL="119063" lvl="0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Found a power-law cutoff for lakes &lt;0.34 km</a:t>
            </a:r>
            <a:r>
              <a:rPr lang="en-US" altLang="en-US" sz="1600" baseline="300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, implying that lake abundance estimates </a:t>
            </a: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are invalid 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at smaller scales.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Many synergies between sensors are unexplored, and this study offers suggestions for how the CIR dataset might assist </a:t>
            </a:r>
            <a:r>
              <a:rPr lang="en-US" altLang="en-US" sz="1600" dirty="0" smtClean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data collected concurrently from other NASA aircraft.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44D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3782" y="1393039"/>
            <a:ext cx="11430256" cy="21214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10368" y="1530737"/>
            <a:ext cx="937176" cy="21544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AirSWOT CIR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73959" y="3413029"/>
            <a:ext cx="1139931" cy="215444"/>
          </a:xfrm>
          <a:prstGeom prst="rect">
            <a:avLst/>
          </a:prstGeom>
          <a:solidFill>
            <a:srgbClr val="E7E6E6">
              <a:alpha val="40000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UAVSAR L-band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59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2" id="{86644400-EDE8-47F2-8944-0E5770CB81CF}" vid="{0E43C009-D4DB-48C3-AE30-5A8161C6B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511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4_Theme2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Kyzivat, Ethan</cp:lastModifiedBy>
  <cp:revision>62</cp:revision>
  <dcterms:created xsi:type="dcterms:W3CDTF">2018-08-07T20:29:34Z</dcterms:created>
  <dcterms:modified xsi:type="dcterms:W3CDTF">2019-09-25T15:49:10Z</dcterms:modified>
</cp:coreProperties>
</file>