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9"/>
  </p:notesMasterIdLst>
  <p:sldIdLst>
    <p:sldId id="264" r:id="rId3"/>
    <p:sldId id="265" r:id="rId4"/>
    <p:sldId id="262" r:id="rId5"/>
    <p:sldId id="266" r:id="rId6"/>
    <p:sldId id="267" r:id="rId7"/>
    <p:sldId id="268"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86421" autoAdjust="0"/>
  </p:normalViewPr>
  <p:slideViewPr>
    <p:cSldViewPr>
      <p:cViewPr varScale="1">
        <p:scale>
          <a:sx n="72" d="100"/>
          <a:sy n="72" d="100"/>
        </p:scale>
        <p:origin x="-1440" y="-120"/>
      </p:cViewPr>
      <p:guideLst>
        <p:guide orient="horz" pos="2160"/>
        <p:guide pos="2880"/>
      </p:guideLst>
    </p:cSldViewPr>
  </p:slideViewPr>
  <p:outlineViewPr>
    <p:cViewPr>
      <p:scale>
        <a:sx n="33" d="100"/>
        <a:sy n="33" d="100"/>
      </p:scale>
      <p:origin x="0" y="-1218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charts/_rels/chart1.xml.rels><?xml version="1.0" encoding="UTF-8" standalone="yes"?>
<Relationships xmlns="http://schemas.openxmlformats.org/package/2006/relationships"><Relationship Id="rId1" Type="http://schemas.openxmlformats.org/officeDocument/2006/relationships/oleObject" Target="file:///C:\SatProjects\EF_Nevison\2016\NPP_VgpmFromQaa_25_2.0_mo\NPPfromQaaMo_66Nto84N_1440x7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997042332785"/>
          <c:y val="0.0786700150538438"/>
          <c:w val="0.795624423014714"/>
          <c:h val="0.656284575812995"/>
        </c:manualLayout>
      </c:layout>
      <c:scatterChart>
        <c:scatterStyle val="lineMarker"/>
        <c:varyColors val="0"/>
        <c:ser>
          <c:idx val="0"/>
          <c:order val="0"/>
          <c:tx>
            <c:strRef>
              <c:f>'NPPfromQaaN66-84'!$S$1</c:f>
              <c:strCache>
                <c:ptCount val="1"/>
                <c:pt idx="0">
                  <c:v>Monthly NPP, Pg C</c:v>
                </c:pt>
              </c:strCache>
            </c:strRef>
          </c:tx>
          <c:spPr>
            <a:ln w="25400">
              <a:solidFill>
                <a:schemeClr val="tx1"/>
              </a:solidFill>
            </a:ln>
          </c:spPr>
          <c:marker>
            <c:symbol val="none"/>
          </c:marker>
          <c:xVal>
            <c:numRef>
              <c:f>'NPPfromQaaN66-84'!$Q$2:$Q$232</c:f>
              <c:numCache>
                <c:formatCode>General</c:formatCode>
                <c:ptCount val="231"/>
                <c:pt idx="0">
                  <c:v>1996.878082191781</c:v>
                </c:pt>
                <c:pt idx="1">
                  <c:v>1996.961643835616</c:v>
                </c:pt>
                <c:pt idx="2">
                  <c:v>1997.043835616438</c:v>
                </c:pt>
                <c:pt idx="3">
                  <c:v>1997.124657534247</c:v>
                </c:pt>
                <c:pt idx="4">
                  <c:v>1997.205479452055</c:v>
                </c:pt>
                <c:pt idx="5">
                  <c:v>1997.28904109589</c:v>
                </c:pt>
                <c:pt idx="6">
                  <c:v>1997.372602739726</c:v>
                </c:pt>
                <c:pt idx="7">
                  <c:v>1997.456164383562</c:v>
                </c:pt>
                <c:pt idx="8">
                  <c:v>1997.712328767123</c:v>
                </c:pt>
                <c:pt idx="9">
                  <c:v>1997.791780821918</c:v>
                </c:pt>
                <c:pt idx="10">
                  <c:v>1997.875342465753</c:v>
                </c:pt>
                <c:pt idx="11">
                  <c:v>1997.95890410959</c:v>
                </c:pt>
                <c:pt idx="12">
                  <c:v>1998.043835616438</c:v>
                </c:pt>
                <c:pt idx="13">
                  <c:v>1998.124657534247</c:v>
                </c:pt>
                <c:pt idx="14">
                  <c:v>1998.205479452055</c:v>
                </c:pt>
                <c:pt idx="15">
                  <c:v>1998.28904109589</c:v>
                </c:pt>
                <c:pt idx="16">
                  <c:v>1998.372602739726</c:v>
                </c:pt>
                <c:pt idx="17">
                  <c:v>1998.456164383562</c:v>
                </c:pt>
                <c:pt idx="18">
                  <c:v>1998.539726027397</c:v>
                </c:pt>
                <c:pt idx="19">
                  <c:v>1998.624657534247</c:v>
                </c:pt>
                <c:pt idx="20">
                  <c:v>1998.708219178082</c:v>
                </c:pt>
                <c:pt idx="21">
                  <c:v>1998.791780821918</c:v>
                </c:pt>
                <c:pt idx="22">
                  <c:v>1998.875342465753</c:v>
                </c:pt>
                <c:pt idx="23">
                  <c:v>1998.95890410959</c:v>
                </c:pt>
                <c:pt idx="24">
                  <c:v>1999.043835616438</c:v>
                </c:pt>
                <c:pt idx="25">
                  <c:v>1999.124657534247</c:v>
                </c:pt>
                <c:pt idx="26">
                  <c:v>1999.205479452055</c:v>
                </c:pt>
                <c:pt idx="27">
                  <c:v>1999.28904109589</c:v>
                </c:pt>
                <c:pt idx="28">
                  <c:v>1999.372602739726</c:v>
                </c:pt>
                <c:pt idx="29">
                  <c:v>1999.456164383562</c:v>
                </c:pt>
                <c:pt idx="30">
                  <c:v>1999.539726027397</c:v>
                </c:pt>
                <c:pt idx="31">
                  <c:v>1999.624657534247</c:v>
                </c:pt>
                <c:pt idx="32">
                  <c:v>1999.708219178082</c:v>
                </c:pt>
                <c:pt idx="33">
                  <c:v>1999.791780821918</c:v>
                </c:pt>
                <c:pt idx="34">
                  <c:v>1999.875342465753</c:v>
                </c:pt>
                <c:pt idx="35">
                  <c:v>1999.95890410959</c:v>
                </c:pt>
                <c:pt idx="36">
                  <c:v>2000.043835616438</c:v>
                </c:pt>
                <c:pt idx="37">
                  <c:v>2000.12602739726</c:v>
                </c:pt>
                <c:pt idx="38">
                  <c:v>2000.208219178082</c:v>
                </c:pt>
                <c:pt idx="39">
                  <c:v>2000.291780821918</c:v>
                </c:pt>
                <c:pt idx="40">
                  <c:v>2000.375342465753</c:v>
                </c:pt>
                <c:pt idx="41">
                  <c:v>2000.45890410959</c:v>
                </c:pt>
                <c:pt idx="42">
                  <c:v>2000.542465753425</c:v>
                </c:pt>
                <c:pt idx="43">
                  <c:v>2000.627397260274</c:v>
                </c:pt>
                <c:pt idx="44">
                  <c:v>2000.71095890411</c:v>
                </c:pt>
                <c:pt idx="45">
                  <c:v>2000.794520547945</c:v>
                </c:pt>
                <c:pt idx="46">
                  <c:v>2000.878082191781</c:v>
                </c:pt>
                <c:pt idx="47">
                  <c:v>2000.961643835616</c:v>
                </c:pt>
                <c:pt idx="48">
                  <c:v>2001.043835616438</c:v>
                </c:pt>
                <c:pt idx="49">
                  <c:v>2001.124657534247</c:v>
                </c:pt>
                <c:pt idx="50">
                  <c:v>2001.205479452055</c:v>
                </c:pt>
                <c:pt idx="51">
                  <c:v>2001.28904109589</c:v>
                </c:pt>
                <c:pt idx="52">
                  <c:v>2001.372602739726</c:v>
                </c:pt>
                <c:pt idx="53">
                  <c:v>2001.456164383562</c:v>
                </c:pt>
                <c:pt idx="54">
                  <c:v>2001.539726027397</c:v>
                </c:pt>
                <c:pt idx="55">
                  <c:v>2001.624657534247</c:v>
                </c:pt>
                <c:pt idx="56">
                  <c:v>2001.708219178082</c:v>
                </c:pt>
                <c:pt idx="57">
                  <c:v>2001.791780821918</c:v>
                </c:pt>
                <c:pt idx="58">
                  <c:v>2001.875342465753</c:v>
                </c:pt>
                <c:pt idx="59">
                  <c:v>2001.95890410959</c:v>
                </c:pt>
                <c:pt idx="60">
                  <c:v>2002.043835616438</c:v>
                </c:pt>
                <c:pt idx="61">
                  <c:v>2002.124657534247</c:v>
                </c:pt>
                <c:pt idx="62">
                  <c:v>2002.205479452055</c:v>
                </c:pt>
                <c:pt idx="63">
                  <c:v>2002.28904109589</c:v>
                </c:pt>
                <c:pt idx="64">
                  <c:v>2002.372602739726</c:v>
                </c:pt>
                <c:pt idx="65">
                  <c:v>2002.456164383562</c:v>
                </c:pt>
                <c:pt idx="66">
                  <c:v>2002.539726027397</c:v>
                </c:pt>
                <c:pt idx="67">
                  <c:v>2002.624657534247</c:v>
                </c:pt>
                <c:pt idx="68">
                  <c:v>2002.708219178082</c:v>
                </c:pt>
                <c:pt idx="69">
                  <c:v>2002.791780821918</c:v>
                </c:pt>
                <c:pt idx="70">
                  <c:v>2002.875342465753</c:v>
                </c:pt>
                <c:pt idx="71">
                  <c:v>2002.95890410959</c:v>
                </c:pt>
                <c:pt idx="72">
                  <c:v>2003.043835616438</c:v>
                </c:pt>
                <c:pt idx="73">
                  <c:v>2003.124657534247</c:v>
                </c:pt>
                <c:pt idx="74">
                  <c:v>2003.205479452055</c:v>
                </c:pt>
                <c:pt idx="75">
                  <c:v>2003.28904109589</c:v>
                </c:pt>
                <c:pt idx="76">
                  <c:v>2003.372602739726</c:v>
                </c:pt>
                <c:pt idx="77">
                  <c:v>2003.456164383562</c:v>
                </c:pt>
                <c:pt idx="78">
                  <c:v>2003.539726027397</c:v>
                </c:pt>
                <c:pt idx="79">
                  <c:v>2003.624657534247</c:v>
                </c:pt>
                <c:pt idx="80">
                  <c:v>2003.708219178082</c:v>
                </c:pt>
                <c:pt idx="81">
                  <c:v>2003.791780821918</c:v>
                </c:pt>
                <c:pt idx="82">
                  <c:v>2003.875342465753</c:v>
                </c:pt>
                <c:pt idx="83">
                  <c:v>2003.95890410959</c:v>
                </c:pt>
                <c:pt idx="84">
                  <c:v>2004.043835616438</c:v>
                </c:pt>
                <c:pt idx="85">
                  <c:v>2004.12602739726</c:v>
                </c:pt>
                <c:pt idx="86">
                  <c:v>2004.208219178082</c:v>
                </c:pt>
                <c:pt idx="87">
                  <c:v>2004.291780821918</c:v>
                </c:pt>
                <c:pt idx="88">
                  <c:v>2004.375342465753</c:v>
                </c:pt>
                <c:pt idx="89">
                  <c:v>2004.45890410959</c:v>
                </c:pt>
                <c:pt idx="90">
                  <c:v>2004.542465753425</c:v>
                </c:pt>
                <c:pt idx="91">
                  <c:v>2004.627397260274</c:v>
                </c:pt>
                <c:pt idx="92">
                  <c:v>2004.71095890411</c:v>
                </c:pt>
                <c:pt idx="93">
                  <c:v>2004.794520547945</c:v>
                </c:pt>
                <c:pt idx="94">
                  <c:v>2004.878082191781</c:v>
                </c:pt>
                <c:pt idx="95">
                  <c:v>2004.961643835616</c:v>
                </c:pt>
                <c:pt idx="96">
                  <c:v>2005.043835616438</c:v>
                </c:pt>
                <c:pt idx="97">
                  <c:v>2005.124657534247</c:v>
                </c:pt>
                <c:pt idx="98">
                  <c:v>2005.205479452055</c:v>
                </c:pt>
                <c:pt idx="99">
                  <c:v>2005.28904109589</c:v>
                </c:pt>
                <c:pt idx="100">
                  <c:v>2005.372602739726</c:v>
                </c:pt>
                <c:pt idx="101">
                  <c:v>2005.456164383562</c:v>
                </c:pt>
                <c:pt idx="102">
                  <c:v>2005.539726027397</c:v>
                </c:pt>
                <c:pt idx="103">
                  <c:v>2005.624657534247</c:v>
                </c:pt>
                <c:pt idx="104">
                  <c:v>2005.708219178082</c:v>
                </c:pt>
                <c:pt idx="105">
                  <c:v>2005.791780821918</c:v>
                </c:pt>
                <c:pt idx="106">
                  <c:v>2005.875342465753</c:v>
                </c:pt>
                <c:pt idx="107">
                  <c:v>2005.95890410959</c:v>
                </c:pt>
                <c:pt idx="108">
                  <c:v>2006.043835616438</c:v>
                </c:pt>
                <c:pt idx="109">
                  <c:v>2006.124657534247</c:v>
                </c:pt>
                <c:pt idx="110">
                  <c:v>2006.205479452055</c:v>
                </c:pt>
                <c:pt idx="111">
                  <c:v>2006.28904109589</c:v>
                </c:pt>
                <c:pt idx="112">
                  <c:v>2006.372602739726</c:v>
                </c:pt>
                <c:pt idx="113">
                  <c:v>2006.456164383562</c:v>
                </c:pt>
                <c:pt idx="114">
                  <c:v>2006.539726027397</c:v>
                </c:pt>
                <c:pt idx="115">
                  <c:v>2006.624657534247</c:v>
                </c:pt>
                <c:pt idx="116">
                  <c:v>2006.708219178082</c:v>
                </c:pt>
                <c:pt idx="117">
                  <c:v>2006.791780821918</c:v>
                </c:pt>
                <c:pt idx="118">
                  <c:v>2006.875342465753</c:v>
                </c:pt>
                <c:pt idx="119">
                  <c:v>2006.95890410959</c:v>
                </c:pt>
                <c:pt idx="120">
                  <c:v>2007.043835616438</c:v>
                </c:pt>
                <c:pt idx="121">
                  <c:v>2007.124657534247</c:v>
                </c:pt>
                <c:pt idx="122">
                  <c:v>2007.205479452055</c:v>
                </c:pt>
                <c:pt idx="123">
                  <c:v>2007.28904109589</c:v>
                </c:pt>
                <c:pt idx="124">
                  <c:v>2007.372602739726</c:v>
                </c:pt>
                <c:pt idx="125">
                  <c:v>2007.456164383562</c:v>
                </c:pt>
                <c:pt idx="126">
                  <c:v>2007.539726027397</c:v>
                </c:pt>
                <c:pt idx="127">
                  <c:v>2007.624657534247</c:v>
                </c:pt>
                <c:pt idx="128">
                  <c:v>2007.708219178082</c:v>
                </c:pt>
                <c:pt idx="129">
                  <c:v>2007.791780821918</c:v>
                </c:pt>
                <c:pt idx="130">
                  <c:v>2007.875342465753</c:v>
                </c:pt>
                <c:pt idx="131">
                  <c:v>2007.95890410959</c:v>
                </c:pt>
                <c:pt idx="132">
                  <c:v>2008.043835616438</c:v>
                </c:pt>
                <c:pt idx="133">
                  <c:v>2008.12602739726</c:v>
                </c:pt>
                <c:pt idx="134">
                  <c:v>2008.208219178082</c:v>
                </c:pt>
                <c:pt idx="135">
                  <c:v>2008.291780821918</c:v>
                </c:pt>
                <c:pt idx="136">
                  <c:v>2008.375342465753</c:v>
                </c:pt>
                <c:pt idx="137">
                  <c:v>2008.45890410959</c:v>
                </c:pt>
                <c:pt idx="138">
                  <c:v>2008.542465753425</c:v>
                </c:pt>
                <c:pt idx="139">
                  <c:v>2008.627397260274</c:v>
                </c:pt>
                <c:pt idx="140">
                  <c:v>2008.71095890411</c:v>
                </c:pt>
                <c:pt idx="141">
                  <c:v>2008.794520547945</c:v>
                </c:pt>
                <c:pt idx="142">
                  <c:v>2008.878082191781</c:v>
                </c:pt>
                <c:pt idx="143">
                  <c:v>2008.961643835616</c:v>
                </c:pt>
                <c:pt idx="144">
                  <c:v>2009.043835616438</c:v>
                </c:pt>
                <c:pt idx="145">
                  <c:v>2009.124657534247</c:v>
                </c:pt>
                <c:pt idx="146">
                  <c:v>2009.205479452055</c:v>
                </c:pt>
                <c:pt idx="147">
                  <c:v>2009.28904109589</c:v>
                </c:pt>
                <c:pt idx="148">
                  <c:v>2009.372602739726</c:v>
                </c:pt>
                <c:pt idx="149">
                  <c:v>2009.456164383562</c:v>
                </c:pt>
                <c:pt idx="150">
                  <c:v>2009.539726027397</c:v>
                </c:pt>
                <c:pt idx="151">
                  <c:v>2009.624657534247</c:v>
                </c:pt>
                <c:pt idx="152">
                  <c:v>2009.708219178082</c:v>
                </c:pt>
                <c:pt idx="153">
                  <c:v>2009.791780821918</c:v>
                </c:pt>
                <c:pt idx="154">
                  <c:v>2009.875342465753</c:v>
                </c:pt>
                <c:pt idx="155">
                  <c:v>2009.95890410959</c:v>
                </c:pt>
                <c:pt idx="156">
                  <c:v>2010.043835616438</c:v>
                </c:pt>
                <c:pt idx="157">
                  <c:v>2010.124657534247</c:v>
                </c:pt>
                <c:pt idx="158">
                  <c:v>2010.205479452055</c:v>
                </c:pt>
                <c:pt idx="159">
                  <c:v>2010.28904109589</c:v>
                </c:pt>
                <c:pt idx="160">
                  <c:v>2010.372602739726</c:v>
                </c:pt>
                <c:pt idx="161">
                  <c:v>2010.456164383562</c:v>
                </c:pt>
                <c:pt idx="162">
                  <c:v>2010.539726027397</c:v>
                </c:pt>
                <c:pt idx="163">
                  <c:v>2010.624657534247</c:v>
                </c:pt>
                <c:pt idx="164">
                  <c:v>2010.708219178082</c:v>
                </c:pt>
                <c:pt idx="165">
                  <c:v>2010.791780821918</c:v>
                </c:pt>
                <c:pt idx="166">
                  <c:v>2010.875342465753</c:v>
                </c:pt>
                <c:pt idx="167">
                  <c:v>2010.95890410959</c:v>
                </c:pt>
                <c:pt idx="168">
                  <c:v>2011.043835616438</c:v>
                </c:pt>
                <c:pt idx="169">
                  <c:v>2011.124657534247</c:v>
                </c:pt>
                <c:pt idx="170">
                  <c:v>2011.205479452055</c:v>
                </c:pt>
                <c:pt idx="171">
                  <c:v>2011.28904109589</c:v>
                </c:pt>
                <c:pt idx="172">
                  <c:v>2011.372602739726</c:v>
                </c:pt>
                <c:pt idx="173">
                  <c:v>2011.456164383562</c:v>
                </c:pt>
                <c:pt idx="174">
                  <c:v>2011.539726027397</c:v>
                </c:pt>
                <c:pt idx="175">
                  <c:v>2011.624657534247</c:v>
                </c:pt>
                <c:pt idx="176">
                  <c:v>2011.708219178082</c:v>
                </c:pt>
                <c:pt idx="177">
                  <c:v>2011.791780821918</c:v>
                </c:pt>
                <c:pt idx="178">
                  <c:v>2011.875342465753</c:v>
                </c:pt>
                <c:pt idx="179">
                  <c:v>2011.95890410959</c:v>
                </c:pt>
                <c:pt idx="180">
                  <c:v>2012.045205479452</c:v>
                </c:pt>
                <c:pt idx="181">
                  <c:v>2012.12602739726</c:v>
                </c:pt>
                <c:pt idx="182">
                  <c:v>2012.208219178082</c:v>
                </c:pt>
                <c:pt idx="183">
                  <c:v>2012.291780821918</c:v>
                </c:pt>
                <c:pt idx="184">
                  <c:v>2012.375342465753</c:v>
                </c:pt>
                <c:pt idx="185">
                  <c:v>2012.45890410959</c:v>
                </c:pt>
                <c:pt idx="186">
                  <c:v>2012.542465753425</c:v>
                </c:pt>
                <c:pt idx="187">
                  <c:v>2012.627397260274</c:v>
                </c:pt>
                <c:pt idx="188">
                  <c:v>2012.71095890411</c:v>
                </c:pt>
                <c:pt idx="189">
                  <c:v>2012.794520547945</c:v>
                </c:pt>
                <c:pt idx="190">
                  <c:v>2012.878082191781</c:v>
                </c:pt>
                <c:pt idx="191">
                  <c:v>2012.961643835616</c:v>
                </c:pt>
                <c:pt idx="192">
                  <c:v>2013.045205479452</c:v>
                </c:pt>
                <c:pt idx="193">
                  <c:v>2013.124657534247</c:v>
                </c:pt>
                <c:pt idx="194">
                  <c:v>2013.205479452055</c:v>
                </c:pt>
                <c:pt idx="195">
                  <c:v>2013.28904109589</c:v>
                </c:pt>
                <c:pt idx="196">
                  <c:v>2013.372602739726</c:v>
                </c:pt>
                <c:pt idx="197">
                  <c:v>2013.456164383562</c:v>
                </c:pt>
                <c:pt idx="198">
                  <c:v>2013.539726027397</c:v>
                </c:pt>
                <c:pt idx="199">
                  <c:v>2013.624657534247</c:v>
                </c:pt>
                <c:pt idx="200">
                  <c:v>2013.708219178082</c:v>
                </c:pt>
                <c:pt idx="201">
                  <c:v>2013.791780821918</c:v>
                </c:pt>
                <c:pt idx="202">
                  <c:v>2013.875342465753</c:v>
                </c:pt>
                <c:pt idx="203">
                  <c:v>2013.95890410959</c:v>
                </c:pt>
                <c:pt idx="204">
                  <c:v>2014.043835616438</c:v>
                </c:pt>
                <c:pt idx="205">
                  <c:v>2014.124657534247</c:v>
                </c:pt>
                <c:pt idx="206">
                  <c:v>2014.205479452055</c:v>
                </c:pt>
                <c:pt idx="207">
                  <c:v>2014.28904109589</c:v>
                </c:pt>
                <c:pt idx="208">
                  <c:v>2014.372602739726</c:v>
                </c:pt>
                <c:pt idx="209">
                  <c:v>2014.456164383562</c:v>
                </c:pt>
                <c:pt idx="210">
                  <c:v>2014.539726027397</c:v>
                </c:pt>
                <c:pt idx="211">
                  <c:v>2014.624657534247</c:v>
                </c:pt>
                <c:pt idx="212">
                  <c:v>2014.708219178082</c:v>
                </c:pt>
                <c:pt idx="213">
                  <c:v>2014.791780821918</c:v>
                </c:pt>
                <c:pt idx="214">
                  <c:v>2014.875342465753</c:v>
                </c:pt>
                <c:pt idx="215">
                  <c:v>2014.95890410959</c:v>
                </c:pt>
                <c:pt idx="216">
                  <c:v>2015.043835616438</c:v>
                </c:pt>
                <c:pt idx="217">
                  <c:v>2015.124657534247</c:v>
                </c:pt>
                <c:pt idx="218">
                  <c:v>2015.205479452055</c:v>
                </c:pt>
                <c:pt idx="219">
                  <c:v>2015.28904109589</c:v>
                </c:pt>
                <c:pt idx="220">
                  <c:v>2015.372602739726</c:v>
                </c:pt>
                <c:pt idx="221">
                  <c:v>2015.456164383562</c:v>
                </c:pt>
                <c:pt idx="222">
                  <c:v>2015.539726027397</c:v>
                </c:pt>
                <c:pt idx="223">
                  <c:v>2015.624657534247</c:v>
                </c:pt>
                <c:pt idx="224">
                  <c:v>2015.708219178082</c:v>
                </c:pt>
                <c:pt idx="225">
                  <c:v>2015.791780821918</c:v>
                </c:pt>
                <c:pt idx="226">
                  <c:v>2015.875342465753</c:v>
                </c:pt>
                <c:pt idx="227">
                  <c:v>2015.95890410959</c:v>
                </c:pt>
                <c:pt idx="228">
                  <c:v>2016.043835616438</c:v>
                </c:pt>
                <c:pt idx="229">
                  <c:v>2016.12602739726</c:v>
                </c:pt>
                <c:pt idx="230">
                  <c:v>2016.1698630137</c:v>
                </c:pt>
              </c:numCache>
            </c:numRef>
          </c:xVal>
          <c:yVal>
            <c:numRef>
              <c:f>'NPPfromQaaN66-84'!$S$2:$S$232</c:f>
              <c:numCache>
                <c:formatCode>0.00E+00</c:formatCode>
                <c:ptCount val="231"/>
                <c:pt idx="0">
                  <c:v>0.0</c:v>
                </c:pt>
                <c:pt idx="1">
                  <c:v>0.0</c:v>
                </c:pt>
                <c:pt idx="2">
                  <c:v>0.0</c:v>
                </c:pt>
                <c:pt idx="3">
                  <c:v>0.000759416755</c:v>
                </c:pt>
                <c:pt idx="4">
                  <c:v>0.0063586278</c:v>
                </c:pt>
                <c:pt idx="5">
                  <c:v>0.0161500672</c:v>
                </c:pt>
                <c:pt idx="6">
                  <c:v>0.058615144</c:v>
                </c:pt>
                <c:pt idx="7">
                  <c:v>0.0993443865</c:v>
                </c:pt>
                <c:pt idx="8">
                  <c:v>0.033070296</c:v>
                </c:pt>
                <c:pt idx="9">
                  <c:v>0.0043350626</c:v>
                </c:pt>
                <c:pt idx="10">
                  <c:v>2.332127295E-5</c:v>
                </c:pt>
                <c:pt idx="11">
                  <c:v>1.66773878E-6</c:v>
                </c:pt>
                <c:pt idx="12">
                  <c:v>1.327909E-6</c:v>
                </c:pt>
                <c:pt idx="13">
                  <c:v>0.00040130314</c:v>
                </c:pt>
                <c:pt idx="14">
                  <c:v>0.00575167475</c:v>
                </c:pt>
                <c:pt idx="15">
                  <c:v>0.01566108205</c:v>
                </c:pt>
                <c:pt idx="16">
                  <c:v>0.054961366</c:v>
                </c:pt>
                <c:pt idx="17">
                  <c:v>0.0576580235</c:v>
                </c:pt>
                <c:pt idx="18">
                  <c:v>0.0704541155</c:v>
                </c:pt>
                <c:pt idx="19">
                  <c:v>0.081867673</c:v>
                </c:pt>
                <c:pt idx="20">
                  <c:v>0.0553952895</c:v>
                </c:pt>
                <c:pt idx="21">
                  <c:v>0.00501900375</c:v>
                </c:pt>
                <c:pt idx="22">
                  <c:v>2.31692823E-5</c:v>
                </c:pt>
                <c:pt idx="23">
                  <c:v>1.56804465E-6</c:v>
                </c:pt>
                <c:pt idx="24">
                  <c:v>1.64930885E-6</c:v>
                </c:pt>
                <c:pt idx="25">
                  <c:v>0.00031811073</c:v>
                </c:pt>
                <c:pt idx="26">
                  <c:v>0.0062644865</c:v>
                </c:pt>
                <c:pt idx="27">
                  <c:v>0.0094971632</c:v>
                </c:pt>
                <c:pt idx="28">
                  <c:v>0.0465721275</c:v>
                </c:pt>
                <c:pt idx="29">
                  <c:v>0.0669552775</c:v>
                </c:pt>
                <c:pt idx="30">
                  <c:v>0.0826663155</c:v>
                </c:pt>
                <c:pt idx="31">
                  <c:v>0.0933601645</c:v>
                </c:pt>
                <c:pt idx="32">
                  <c:v>0.0584286975</c:v>
                </c:pt>
                <c:pt idx="33">
                  <c:v>0.004545232</c:v>
                </c:pt>
                <c:pt idx="34">
                  <c:v>1.63046473E-5</c:v>
                </c:pt>
                <c:pt idx="35">
                  <c:v>1.625476455E-6</c:v>
                </c:pt>
                <c:pt idx="36">
                  <c:v>2.27887033E-6</c:v>
                </c:pt>
                <c:pt idx="37">
                  <c:v>0.0002445260945</c:v>
                </c:pt>
                <c:pt idx="38">
                  <c:v>0.0067793753</c:v>
                </c:pt>
                <c:pt idx="39">
                  <c:v>0.0151057472</c:v>
                </c:pt>
                <c:pt idx="40">
                  <c:v>0.0491731065</c:v>
                </c:pt>
                <c:pt idx="41">
                  <c:v>0.0712563875</c:v>
                </c:pt>
                <c:pt idx="42">
                  <c:v>0.084267596</c:v>
                </c:pt>
                <c:pt idx="43">
                  <c:v>0.092210162</c:v>
                </c:pt>
                <c:pt idx="44">
                  <c:v>0.059579371</c:v>
                </c:pt>
                <c:pt idx="45">
                  <c:v>0.00646521005</c:v>
                </c:pt>
                <c:pt idx="46">
                  <c:v>3.23175865E-5</c:v>
                </c:pt>
                <c:pt idx="47">
                  <c:v>0.0</c:v>
                </c:pt>
                <c:pt idx="48">
                  <c:v>2.66388891E-7</c:v>
                </c:pt>
                <c:pt idx="49">
                  <c:v>0.000860947595</c:v>
                </c:pt>
                <c:pt idx="50">
                  <c:v>0.00754072545</c:v>
                </c:pt>
                <c:pt idx="51">
                  <c:v>0.01674748595</c:v>
                </c:pt>
                <c:pt idx="52">
                  <c:v>0.04911964</c:v>
                </c:pt>
                <c:pt idx="53">
                  <c:v>0.063566636</c:v>
                </c:pt>
                <c:pt idx="54">
                  <c:v>0.085355836</c:v>
                </c:pt>
                <c:pt idx="55">
                  <c:v>0.092598244</c:v>
                </c:pt>
                <c:pt idx="56">
                  <c:v>0.0617927255</c:v>
                </c:pt>
                <c:pt idx="57">
                  <c:v>0.00686701705</c:v>
                </c:pt>
                <c:pt idx="58">
                  <c:v>3.6262914E-5</c:v>
                </c:pt>
                <c:pt idx="59">
                  <c:v>0.0</c:v>
                </c:pt>
                <c:pt idx="60">
                  <c:v>0.0</c:v>
                </c:pt>
                <c:pt idx="61">
                  <c:v>0.0007735776</c:v>
                </c:pt>
                <c:pt idx="62">
                  <c:v>0.00676341465</c:v>
                </c:pt>
                <c:pt idx="63">
                  <c:v>0.02119777145</c:v>
                </c:pt>
                <c:pt idx="64">
                  <c:v>0.0491164375</c:v>
                </c:pt>
                <c:pt idx="65">
                  <c:v>0.0736037895</c:v>
                </c:pt>
                <c:pt idx="66">
                  <c:v>0.0942875475</c:v>
                </c:pt>
                <c:pt idx="67">
                  <c:v>0.109920231</c:v>
                </c:pt>
                <c:pt idx="68">
                  <c:v>0.071363778</c:v>
                </c:pt>
                <c:pt idx="69">
                  <c:v>0.008307529</c:v>
                </c:pt>
                <c:pt idx="70">
                  <c:v>0.00044973531</c:v>
                </c:pt>
                <c:pt idx="71">
                  <c:v>4.72433715E-5</c:v>
                </c:pt>
                <c:pt idx="72">
                  <c:v>0.0001079839385</c:v>
                </c:pt>
                <c:pt idx="73">
                  <c:v>0.001048365215</c:v>
                </c:pt>
                <c:pt idx="74">
                  <c:v>0.0081473552</c:v>
                </c:pt>
                <c:pt idx="75">
                  <c:v>0.02121512595</c:v>
                </c:pt>
                <c:pt idx="76">
                  <c:v>0.0656062015</c:v>
                </c:pt>
                <c:pt idx="77">
                  <c:v>0.0732255285</c:v>
                </c:pt>
                <c:pt idx="78">
                  <c:v>0.090436099</c:v>
                </c:pt>
                <c:pt idx="79">
                  <c:v>0.104722116</c:v>
                </c:pt>
                <c:pt idx="80">
                  <c:v>0.0702710545</c:v>
                </c:pt>
                <c:pt idx="81">
                  <c:v>0.00875301505</c:v>
                </c:pt>
                <c:pt idx="82">
                  <c:v>0.00043885169</c:v>
                </c:pt>
                <c:pt idx="83">
                  <c:v>4.4712817E-5</c:v>
                </c:pt>
                <c:pt idx="84">
                  <c:v>0.0001129811805</c:v>
                </c:pt>
                <c:pt idx="85">
                  <c:v>0.001050758855</c:v>
                </c:pt>
                <c:pt idx="86">
                  <c:v>0.010461866</c:v>
                </c:pt>
                <c:pt idx="87">
                  <c:v>0.02656872995</c:v>
                </c:pt>
                <c:pt idx="88">
                  <c:v>0.068786528</c:v>
                </c:pt>
                <c:pt idx="89">
                  <c:v>0.0867550845</c:v>
                </c:pt>
                <c:pt idx="90">
                  <c:v>0.1002259585</c:v>
                </c:pt>
                <c:pt idx="91">
                  <c:v>0.1064003175</c:v>
                </c:pt>
                <c:pt idx="92">
                  <c:v>0.068445965</c:v>
                </c:pt>
                <c:pt idx="93">
                  <c:v>0.00751284235</c:v>
                </c:pt>
                <c:pt idx="94">
                  <c:v>0.00040320634</c:v>
                </c:pt>
                <c:pt idx="95">
                  <c:v>4.10250925E-5</c:v>
                </c:pt>
                <c:pt idx="96">
                  <c:v>9.9284027E-5</c:v>
                </c:pt>
                <c:pt idx="97">
                  <c:v>0.00116774008</c:v>
                </c:pt>
                <c:pt idx="98">
                  <c:v>0.00909268135</c:v>
                </c:pt>
                <c:pt idx="99">
                  <c:v>0.02004181535</c:v>
                </c:pt>
                <c:pt idx="100">
                  <c:v>0.0588248925</c:v>
                </c:pt>
                <c:pt idx="101">
                  <c:v>0.084735466</c:v>
                </c:pt>
                <c:pt idx="102">
                  <c:v>0.112427941</c:v>
                </c:pt>
                <c:pt idx="103">
                  <c:v>0.1204654535</c:v>
                </c:pt>
                <c:pt idx="104">
                  <c:v>0.07268882</c:v>
                </c:pt>
                <c:pt idx="105">
                  <c:v>0.00780588025</c:v>
                </c:pt>
                <c:pt idx="106">
                  <c:v>0.000455936265</c:v>
                </c:pt>
                <c:pt idx="107">
                  <c:v>4.1848318E-5</c:v>
                </c:pt>
                <c:pt idx="108">
                  <c:v>0.0001004731</c:v>
                </c:pt>
                <c:pt idx="109">
                  <c:v>0.00104323115</c:v>
                </c:pt>
                <c:pt idx="110">
                  <c:v>0.008694147</c:v>
                </c:pt>
                <c:pt idx="111">
                  <c:v>0.0308003945</c:v>
                </c:pt>
                <c:pt idx="112">
                  <c:v>0.0702966135</c:v>
                </c:pt>
                <c:pt idx="113">
                  <c:v>0.0903973945</c:v>
                </c:pt>
                <c:pt idx="114">
                  <c:v>0.102881014</c:v>
                </c:pt>
                <c:pt idx="115">
                  <c:v>0.108122378</c:v>
                </c:pt>
                <c:pt idx="116">
                  <c:v>0.070445179</c:v>
                </c:pt>
                <c:pt idx="117">
                  <c:v>0.00913516785</c:v>
                </c:pt>
                <c:pt idx="118">
                  <c:v>0.000450890345</c:v>
                </c:pt>
                <c:pt idx="119">
                  <c:v>4.1882295E-5</c:v>
                </c:pt>
                <c:pt idx="120">
                  <c:v>0.000108377358</c:v>
                </c:pt>
                <c:pt idx="121">
                  <c:v>0.00109896807</c:v>
                </c:pt>
                <c:pt idx="122">
                  <c:v>0.00852394785</c:v>
                </c:pt>
                <c:pt idx="123">
                  <c:v>0.0151895612</c:v>
                </c:pt>
                <c:pt idx="124">
                  <c:v>0.0644517765</c:v>
                </c:pt>
                <c:pt idx="125">
                  <c:v>0.0900875145</c:v>
                </c:pt>
                <c:pt idx="126">
                  <c:v>0.1290047825</c:v>
                </c:pt>
                <c:pt idx="127">
                  <c:v>0.1489152435</c:v>
                </c:pt>
                <c:pt idx="128">
                  <c:v>0.097497276</c:v>
                </c:pt>
                <c:pt idx="129">
                  <c:v>0.0106046304</c:v>
                </c:pt>
                <c:pt idx="130">
                  <c:v>0.00046170412</c:v>
                </c:pt>
                <c:pt idx="131">
                  <c:v>3.8298057E-5</c:v>
                </c:pt>
                <c:pt idx="132">
                  <c:v>0.0001143453845</c:v>
                </c:pt>
                <c:pt idx="133">
                  <c:v>0.001136342465</c:v>
                </c:pt>
                <c:pt idx="134">
                  <c:v>0.0093379288</c:v>
                </c:pt>
                <c:pt idx="135">
                  <c:v>0.0173639733</c:v>
                </c:pt>
                <c:pt idx="136">
                  <c:v>0.0564723055</c:v>
                </c:pt>
                <c:pt idx="137">
                  <c:v>0.0902871675</c:v>
                </c:pt>
                <c:pt idx="138">
                  <c:v>0.114172114</c:v>
                </c:pt>
                <c:pt idx="139">
                  <c:v>0.133074489</c:v>
                </c:pt>
                <c:pt idx="140">
                  <c:v>0.0808769415</c:v>
                </c:pt>
                <c:pt idx="141">
                  <c:v>0.0086916216</c:v>
                </c:pt>
                <c:pt idx="142">
                  <c:v>0.000403730635</c:v>
                </c:pt>
                <c:pt idx="143">
                  <c:v>3.7164128E-5</c:v>
                </c:pt>
                <c:pt idx="144">
                  <c:v>0.000108077421</c:v>
                </c:pt>
                <c:pt idx="145">
                  <c:v>0.001068365895</c:v>
                </c:pt>
                <c:pt idx="146">
                  <c:v>0.0082983668</c:v>
                </c:pt>
                <c:pt idx="147">
                  <c:v>0.01358179335</c:v>
                </c:pt>
                <c:pt idx="148">
                  <c:v>0.0628682165</c:v>
                </c:pt>
                <c:pt idx="149">
                  <c:v>0.089673294</c:v>
                </c:pt>
                <c:pt idx="150">
                  <c:v>0.1199922155</c:v>
                </c:pt>
                <c:pt idx="151">
                  <c:v>0.1368064995</c:v>
                </c:pt>
                <c:pt idx="152">
                  <c:v>0.086289197</c:v>
                </c:pt>
                <c:pt idx="153">
                  <c:v>0.00862298745</c:v>
                </c:pt>
                <c:pt idx="154">
                  <c:v>0.000471710255</c:v>
                </c:pt>
                <c:pt idx="155">
                  <c:v>4.11717975E-5</c:v>
                </c:pt>
                <c:pt idx="156">
                  <c:v>0.000110249326</c:v>
                </c:pt>
                <c:pt idx="157">
                  <c:v>0.001151125815</c:v>
                </c:pt>
                <c:pt idx="158">
                  <c:v>0.0105477601</c:v>
                </c:pt>
                <c:pt idx="159">
                  <c:v>0.0377329225</c:v>
                </c:pt>
                <c:pt idx="160">
                  <c:v>0.0814056895</c:v>
                </c:pt>
                <c:pt idx="161">
                  <c:v>0.102635001</c:v>
                </c:pt>
                <c:pt idx="162">
                  <c:v>0.1284401055</c:v>
                </c:pt>
                <c:pt idx="163">
                  <c:v>0.14683554</c:v>
                </c:pt>
                <c:pt idx="164">
                  <c:v>0.090220647</c:v>
                </c:pt>
                <c:pt idx="165">
                  <c:v>0.01114361115</c:v>
                </c:pt>
                <c:pt idx="166">
                  <c:v>0.00047814728</c:v>
                </c:pt>
                <c:pt idx="167">
                  <c:v>4.4980485E-5</c:v>
                </c:pt>
                <c:pt idx="168">
                  <c:v>0.000108580305</c:v>
                </c:pt>
                <c:pt idx="169">
                  <c:v>0.001088322655</c:v>
                </c:pt>
                <c:pt idx="170">
                  <c:v>0.0106061066</c:v>
                </c:pt>
                <c:pt idx="171">
                  <c:v>0.044203833</c:v>
                </c:pt>
                <c:pt idx="172">
                  <c:v>0.100070988</c:v>
                </c:pt>
                <c:pt idx="173">
                  <c:v>0.119836086</c:v>
                </c:pt>
                <c:pt idx="174">
                  <c:v>0.145853745</c:v>
                </c:pt>
                <c:pt idx="175">
                  <c:v>0.153890373</c:v>
                </c:pt>
                <c:pt idx="176">
                  <c:v>0.08792113</c:v>
                </c:pt>
                <c:pt idx="177">
                  <c:v>0.0111374776</c:v>
                </c:pt>
                <c:pt idx="178">
                  <c:v>0.00046698306</c:v>
                </c:pt>
                <c:pt idx="179">
                  <c:v>4.0571893E-5</c:v>
                </c:pt>
                <c:pt idx="180">
                  <c:v>0.000143188228</c:v>
                </c:pt>
                <c:pt idx="181">
                  <c:v>0.00128678219</c:v>
                </c:pt>
                <c:pt idx="182">
                  <c:v>0.01435972635</c:v>
                </c:pt>
                <c:pt idx="183">
                  <c:v>0.049624842</c:v>
                </c:pt>
                <c:pt idx="184">
                  <c:v>0.0900849525</c:v>
                </c:pt>
                <c:pt idx="185">
                  <c:v>0.124088701</c:v>
                </c:pt>
                <c:pt idx="186">
                  <c:v>0.1638601825</c:v>
                </c:pt>
                <c:pt idx="187">
                  <c:v>0.154274795</c:v>
                </c:pt>
                <c:pt idx="188">
                  <c:v>0.0899574015</c:v>
                </c:pt>
                <c:pt idx="189">
                  <c:v>0.00968579655</c:v>
                </c:pt>
                <c:pt idx="190">
                  <c:v>0.000484763645</c:v>
                </c:pt>
                <c:pt idx="191">
                  <c:v>4.15478625E-5</c:v>
                </c:pt>
                <c:pt idx="192">
                  <c:v>0.000131402662</c:v>
                </c:pt>
                <c:pt idx="193">
                  <c:v>0.001222549495</c:v>
                </c:pt>
                <c:pt idx="194">
                  <c:v>0.0141886244</c:v>
                </c:pt>
                <c:pt idx="195">
                  <c:v>0.0498947975</c:v>
                </c:pt>
                <c:pt idx="196">
                  <c:v>0.0984980725</c:v>
                </c:pt>
                <c:pt idx="197">
                  <c:v>0.122510509</c:v>
                </c:pt>
                <c:pt idx="198">
                  <c:v>0.146089937</c:v>
                </c:pt>
                <c:pt idx="199">
                  <c:v>0.1597848335</c:v>
                </c:pt>
                <c:pt idx="200">
                  <c:v>0.08926862</c:v>
                </c:pt>
                <c:pt idx="201">
                  <c:v>0.0086922987</c:v>
                </c:pt>
                <c:pt idx="202">
                  <c:v>0.00053237689</c:v>
                </c:pt>
                <c:pt idx="203">
                  <c:v>4.43317805E-5</c:v>
                </c:pt>
                <c:pt idx="204">
                  <c:v>0.0001311518605</c:v>
                </c:pt>
                <c:pt idx="205">
                  <c:v>0.00114992869</c:v>
                </c:pt>
                <c:pt idx="206">
                  <c:v>0.01409203395</c:v>
                </c:pt>
                <c:pt idx="207">
                  <c:v>0.043530698</c:v>
                </c:pt>
                <c:pt idx="208">
                  <c:v>0.0988052685</c:v>
                </c:pt>
                <c:pt idx="209">
                  <c:v>0.112143071</c:v>
                </c:pt>
                <c:pt idx="210">
                  <c:v>0.1436042175</c:v>
                </c:pt>
                <c:pt idx="211">
                  <c:v>0.151252855</c:v>
                </c:pt>
                <c:pt idx="212">
                  <c:v>0.0820507035</c:v>
                </c:pt>
                <c:pt idx="213">
                  <c:v>0.0085147216</c:v>
                </c:pt>
                <c:pt idx="214">
                  <c:v>0.00054701384</c:v>
                </c:pt>
                <c:pt idx="215">
                  <c:v>5.0600964E-5</c:v>
                </c:pt>
                <c:pt idx="216">
                  <c:v>0.0001002513345</c:v>
                </c:pt>
                <c:pt idx="217">
                  <c:v>0.00128825412</c:v>
                </c:pt>
                <c:pt idx="218">
                  <c:v>0.01327049205</c:v>
                </c:pt>
                <c:pt idx="219">
                  <c:v>0.048548131</c:v>
                </c:pt>
                <c:pt idx="220">
                  <c:v>0.090421703</c:v>
                </c:pt>
                <c:pt idx="221">
                  <c:v>0.1245815505</c:v>
                </c:pt>
                <c:pt idx="222">
                  <c:v>0.1507619575</c:v>
                </c:pt>
                <c:pt idx="223">
                  <c:v>0.151947645</c:v>
                </c:pt>
                <c:pt idx="224">
                  <c:v>0.080884902</c:v>
                </c:pt>
                <c:pt idx="225">
                  <c:v>0.006828218</c:v>
                </c:pt>
                <c:pt idx="226">
                  <c:v>0.000456302875</c:v>
                </c:pt>
                <c:pt idx="227">
                  <c:v>5.2590357E-5</c:v>
                </c:pt>
                <c:pt idx="228">
                  <c:v>0.000140010494</c:v>
                </c:pt>
                <c:pt idx="229">
                  <c:v>0.00143786455</c:v>
                </c:pt>
                <c:pt idx="230">
                  <c:v>0.00728626395</c:v>
                </c:pt>
              </c:numCache>
            </c:numRef>
          </c:yVal>
          <c:smooth val="0"/>
          <c:extLst xmlns:c16r2="http://schemas.microsoft.com/office/drawing/2015/06/chart">
            <c:ext xmlns:c16="http://schemas.microsoft.com/office/drawing/2014/chart" uri="{C3380CC4-5D6E-409C-BE32-E72D297353CC}">
              <c16:uniqueId val="{00000000-2070-474E-8141-30782ECF55EF}"/>
            </c:ext>
          </c:extLst>
        </c:ser>
        <c:dLbls>
          <c:showLegendKey val="0"/>
          <c:showVal val="0"/>
          <c:showCatName val="0"/>
          <c:showSerName val="0"/>
          <c:showPercent val="0"/>
          <c:showBubbleSize val="0"/>
        </c:dLbls>
        <c:axId val="-2130257592"/>
        <c:axId val="-2130261976"/>
      </c:scatterChart>
      <c:valAx>
        <c:axId val="-2130257592"/>
        <c:scaling>
          <c:orientation val="minMax"/>
          <c:max val="2016.5"/>
          <c:min val="1997.0"/>
        </c:scaling>
        <c:delete val="0"/>
        <c:axPos val="b"/>
        <c:numFmt formatCode="General" sourceLinked="1"/>
        <c:majorTickMark val="out"/>
        <c:minorTickMark val="none"/>
        <c:tickLblPos val="nextTo"/>
        <c:txPr>
          <a:bodyPr rot="-5400000" vert="horz"/>
          <a:lstStyle/>
          <a:p>
            <a:pPr>
              <a:defRPr sz="1600"/>
            </a:pPr>
            <a:endParaRPr lang="en-US"/>
          </a:p>
        </c:txPr>
        <c:crossAx val="-2130261976"/>
        <c:crosses val="autoZero"/>
        <c:crossBetween val="midCat"/>
        <c:majorUnit val="1.0"/>
      </c:valAx>
      <c:valAx>
        <c:axId val="-2130261976"/>
        <c:scaling>
          <c:orientation val="minMax"/>
          <c:max val="0.2"/>
          <c:min val="0.0"/>
        </c:scaling>
        <c:delete val="0"/>
        <c:axPos val="l"/>
        <c:majorGridlines/>
        <c:title>
          <c:tx>
            <c:rich>
              <a:bodyPr/>
              <a:lstStyle/>
              <a:p>
                <a:pPr>
                  <a:defRPr/>
                </a:pPr>
                <a:r>
                  <a:rPr lang="en-US" dirty="0"/>
                  <a:t>NPP,</a:t>
                </a:r>
                <a:r>
                  <a:rPr lang="en-US" baseline="0" dirty="0"/>
                  <a:t>  </a:t>
                </a:r>
                <a:r>
                  <a:rPr lang="en-US" baseline="0" dirty="0" err="1"/>
                  <a:t>Pg</a:t>
                </a:r>
                <a:r>
                  <a:rPr lang="en-US" baseline="0" dirty="0"/>
                  <a:t>/Month</a:t>
                </a:r>
                <a:endParaRPr lang="en-US" dirty="0"/>
              </a:p>
            </c:rich>
          </c:tx>
          <c:layout>
            <c:manualLayout>
              <c:xMode val="edge"/>
              <c:yMode val="edge"/>
              <c:x val="0.0"/>
              <c:y val="0.111091113610799"/>
            </c:manualLayout>
          </c:layout>
          <c:overlay val="0"/>
        </c:title>
        <c:numFmt formatCode="#,##0.00" sourceLinked="0"/>
        <c:majorTickMark val="out"/>
        <c:minorTickMark val="none"/>
        <c:tickLblPos val="nextTo"/>
        <c:txPr>
          <a:bodyPr/>
          <a:lstStyle/>
          <a:p>
            <a:pPr>
              <a:defRPr sz="1600"/>
            </a:pPr>
            <a:endParaRPr lang="en-US"/>
          </a:p>
        </c:txPr>
        <c:crossAx val="-2130257592"/>
        <c:crosses val="autoZero"/>
        <c:crossBetween val="midCat"/>
      </c:valAx>
      <c:spPr>
        <a:ln>
          <a:solidFill>
            <a:schemeClr val="tx1"/>
          </a:solidFill>
        </a:ln>
      </c:spPr>
    </c:plotArea>
    <c:plotVisOnly val="1"/>
    <c:dispBlanksAs val="gap"/>
    <c:showDLblsOverMax val="0"/>
  </c:chart>
  <c:spPr>
    <a:ln>
      <a:noFill/>
    </a:ln>
  </c:spPr>
  <c:txPr>
    <a:bodyPr/>
    <a:lstStyle/>
    <a:p>
      <a:pPr>
        <a:defRPr sz="14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6C394DAF-D41D-4170-A942-5EC726C12CCE}" type="datetimeFigureOut">
              <a:rPr lang="en-US" smtClean="0"/>
              <a:t>10/11/18</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E129A5CA-096F-418F-9FEB-D0E4975ED517}" type="slidenum">
              <a:rPr lang="en-US" smtClean="0"/>
              <a:t>‹#›</a:t>
            </a:fld>
            <a:endParaRPr lang="en-US" dirty="0"/>
          </a:p>
        </p:txBody>
      </p:sp>
    </p:spTree>
    <p:extLst>
      <p:ext uri="{BB962C8B-B14F-4D97-AF65-F5344CB8AC3E}">
        <p14:creationId xmlns:p14="http://schemas.microsoft.com/office/powerpoint/2010/main" val="2729178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contains</a:t>
            </a:r>
            <a:r>
              <a:rPr lang="en-US" baseline="0" dirty="0" smtClean="0"/>
              <a:t> a sample of the contents of an MSR Slide that we suggest</a:t>
            </a:r>
            <a:endParaRPr lang="en-US" dirty="0"/>
          </a:p>
        </p:txBody>
      </p:sp>
      <p:sp>
        <p:nvSpPr>
          <p:cNvPr id="4" name="Slide Number Placeholder 3"/>
          <p:cNvSpPr>
            <a:spLocks noGrp="1"/>
          </p:cNvSpPr>
          <p:nvPr>
            <p:ph type="sldNum" sz="quarter" idx="10"/>
          </p:nvPr>
        </p:nvSpPr>
        <p:spPr/>
        <p:txBody>
          <a:bodyPr/>
          <a:lstStyle/>
          <a:p>
            <a:fld id="{E129A5CA-096F-418F-9FEB-D0E4975ED517}" type="slidenum">
              <a:rPr lang="en-US" smtClean="0"/>
              <a:t>1</a:t>
            </a:fld>
            <a:endParaRPr lang="en-US" dirty="0"/>
          </a:p>
        </p:txBody>
      </p:sp>
    </p:spTree>
    <p:extLst>
      <p:ext uri="{BB962C8B-B14F-4D97-AF65-F5344CB8AC3E}">
        <p14:creationId xmlns:p14="http://schemas.microsoft.com/office/powerpoint/2010/main" val="141768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Revised</a:t>
            </a:r>
            <a:r>
              <a:rPr lang="en-US" baseline="0" dirty="0" smtClean="0"/>
              <a:t> figure</a:t>
            </a:r>
            <a:endParaRPr lang="en-US" dirty="0"/>
          </a:p>
        </p:txBody>
      </p:sp>
      <p:sp>
        <p:nvSpPr>
          <p:cNvPr id="4" name="Slide Number Placeholder 3"/>
          <p:cNvSpPr>
            <a:spLocks noGrp="1"/>
          </p:cNvSpPr>
          <p:nvPr>
            <p:ph type="sldNum" sz="quarter" idx="10"/>
          </p:nvPr>
        </p:nvSpPr>
        <p:spPr/>
        <p:txBody>
          <a:bodyPr/>
          <a:lstStyle/>
          <a:p>
            <a:pPr marL="0" marR="0" lvl="0" indent="0" algn="r" defTabSz="913843" rtl="0" eaLnBrk="1" fontAlgn="auto" latinLnBrk="0" hangingPunct="1">
              <a:lnSpc>
                <a:spcPct val="100000"/>
              </a:lnSpc>
              <a:spcBef>
                <a:spcPts val="0"/>
              </a:spcBef>
              <a:spcAft>
                <a:spcPts val="0"/>
              </a:spcAft>
              <a:buClrTx/>
              <a:buSzTx/>
              <a:buFontTx/>
              <a:buNone/>
              <a:tabLst/>
              <a:defRPr/>
            </a:pPr>
            <a:fld id="{7206363D-9F6A-48E3-B2A1-C1AFD06BC15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843"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021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457325" y="1181100"/>
            <a:ext cx="4251325" cy="3189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Kahru</a:t>
            </a:r>
            <a:r>
              <a:rPr lang="en-US" sz="1200" kern="1200" dirty="0" smtClean="0">
                <a:solidFill>
                  <a:schemeClr val="tx1"/>
                </a:solidFill>
                <a:effectLst/>
                <a:latin typeface="+mn-lt"/>
                <a:ea typeface="+mn-ea"/>
                <a:cs typeface="+mn-cs"/>
              </a:rPr>
              <a:t>, M., Z. Lee, B.G.Mitchell1and C.D. Nevison (2016), Effects of sea ice cover on satellite-detected primary production in the Arctic Ocean, </a:t>
            </a:r>
            <a:r>
              <a:rPr lang="en-US" sz="1200" i="1" kern="1200" dirty="0" smtClean="0">
                <a:solidFill>
                  <a:schemeClr val="tx1"/>
                </a:solidFill>
                <a:effectLst/>
                <a:latin typeface="+mn-lt"/>
                <a:ea typeface="+mn-ea"/>
                <a:cs typeface="+mn-cs"/>
              </a:rPr>
              <a:t>Biology Letters</a:t>
            </a:r>
            <a:r>
              <a:rPr lang="en-US" sz="1200" kern="1200" dirty="0" smtClean="0">
                <a:solidFill>
                  <a:schemeClr val="tx1"/>
                </a:solidFill>
                <a:effectLst/>
                <a:latin typeface="+mn-lt"/>
                <a:ea typeface="+mn-ea"/>
                <a:cs typeface="+mn-cs"/>
              </a:rPr>
              <a:t>, 12: 20160223.</a:t>
            </a:r>
          </a:p>
          <a:p>
            <a:r>
              <a:rPr lang="en-US" sz="1200" kern="1200" dirty="0" smtClean="0">
                <a:solidFill>
                  <a:schemeClr val="tx1"/>
                </a:solidFill>
                <a:effectLst/>
                <a:latin typeface="+mn-lt"/>
                <a:ea typeface="+mn-ea"/>
                <a:cs typeface="+mn-cs"/>
              </a:rPr>
              <a:t>http://dx.doi.org/10.1098/rsbl.2016.0223.</a:t>
            </a:r>
            <a:endParaRPr lang="en-US" i="1" dirty="0" smtClean="0"/>
          </a:p>
          <a:p>
            <a:endParaRPr lang="en-US" altLang="en-US" i="1" dirty="0" smtClean="0">
              <a:solidFill>
                <a:schemeClr val="accent2"/>
              </a:solidFill>
              <a:latin typeface="Arial" panose="020B0604020202020204" pitchFamily="34" charset="0"/>
              <a:cs typeface="Arial" panose="020B0604020202020204" pitchFamily="34" charset="0"/>
            </a:endParaRPr>
          </a:p>
          <a:p>
            <a:r>
              <a:rPr lang="en-US" altLang="en-US" b="1" i="1" dirty="0" smtClean="0">
                <a:solidFill>
                  <a:schemeClr val="accent2"/>
                </a:solidFill>
                <a:latin typeface="Arial" panose="020B0604020202020204" pitchFamily="34" charset="0"/>
                <a:cs typeface="Arial" panose="020B0604020202020204" pitchFamily="34" charset="0"/>
              </a:rPr>
              <a:t>Satellite</a:t>
            </a:r>
            <a:r>
              <a:rPr lang="en-US" altLang="en-US" b="1" i="1" baseline="0" dirty="0" smtClean="0">
                <a:solidFill>
                  <a:schemeClr val="accent2"/>
                </a:solidFill>
                <a:latin typeface="Arial" panose="020B0604020202020204" pitchFamily="34" charset="0"/>
                <a:cs typeface="Arial" panose="020B0604020202020204" pitchFamily="34" charset="0"/>
              </a:rPr>
              <a:t> Data</a:t>
            </a:r>
            <a:r>
              <a:rPr lang="en-US" altLang="en-US" b="1" i="1" dirty="0" smtClean="0">
                <a:solidFill>
                  <a:schemeClr val="accent2"/>
                </a:solidFill>
                <a:latin typeface="Arial" panose="020B0604020202020204" pitchFamily="34" charset="0"/>
                <a:cs typeface="Arial" panose="020B0604020202020204" pitchFamily="34" charset="0"/>
              </a:rPr>
              <a:t>:</a:t>
            </a:r>
          </a:p>
          <a:p>
            <a:r>
              <a:rPr lang="en-US" i="0" dirty="0" smtClean="0"/>
              <a:t>OCTS</a:t>
            </a:r>
            <a:r>
              <a:rPr lang="en-US" dirty="0" smtClean="0"/>
              <a:t> - Ocean Color Temperature Scanner (NASDA</a:t>
            </a:r>
            <a:r>
              <a:rPr lang="en-US" baseline="0" dirty="0" smtClean="0"/>
              <a:t>)</a:t>
            </a:r>
            <a:endParaRPr lang="en-US" dirty="0" smtClean="0"/>
          </a:p>
          <a:p>
            <a:r>
              <a:rPr lang="en-US" dirty="0" err="1" smtClean="0"/>
              <a:t>SeaWiFS</a:t>
            </a:r>
            <a:r>
              <a:rPr lang="en-US" baseline="0" dirty="0" smtClean="0"/>
              <a:t> - </a:t>
            </a:r>
            <a:r>
              <a:rPr lang="en-US" dirty="0" smtClean="0"/>
              <a:t>Sea-Viewing Wide Field-of-View Sensor (NASA)</a:t>
            </a:r>
          </a:p>
          <a:p>
            <a:r>
              <a:rPr lang="en-US" dirty="0" smtClean="0"/>
              <a:t>MERIS - </a:t>
            </a:r>
            <a:r>
              <a:rPr lang="en-US" dirty="0" err="1" smtClean="0"/>
              <a:t>MEdium</a:t>
            </a:r>
            <a:r>
              <a:rPr lang="en-US" dirty="0" smtClean="0"/>
              <a:t> Resolution Imaging Spectrometer (ESA)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MODIS-</a:t>
            </a:r>
            <a:r>
              <a:rPr lang="en-US" i="0" dirty="0" smtClean="0"/>
              <a:t>Aqua</a:t>
            </a:r>
            <a:r>
              <a:rPr lang="en-US" dirty="0" smtClean="0"/>
              <a:t> (NASA)</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Primary productivity (NPP) in the Arctic Ocean has increased by 47% from the first half (1998-2006) to the 2</a:t>
            </a:r>
            <a:r>
              <a:rPr lang="en-GB" sz="1200" kern="1200" baseline="30000" dirty="0" smtClean="0">
                <a:solidFill>
                  <a:schemeClr val="tx1"/>
                </a:solidFill>
                <a:effectLst/>
                <a:latin typeface="+mn-lt"/>
                <a:ea typeface="+mn-ea"/>
                <a:cs typeface="+mn-cs"/>
              </a:rPr>
              <a:t>nd</a:t>
            </a:r>
            <a:r>
              <a:rPr lang="en-GB" sz="1200" kern="1200" dirty="0" smtClean="0">
                <a:solidFill>
                  <a:schemeClr val="tx1"/>
                </a:solidFill>
                <a:effectLst/>
                <a:latin typeface="+mn-lt"/>
                <a:ea typeface="+mn-ea"/>
                <a:cs typeface="+mn-cs"/>
              </a:rPr>
              <a:t> half of the series (2007-2015) but changes after 2011 have been minor. NPP per open water area has actually decreased. Increased open water area is related to increased NPP in the summer with the strongest effect in June. In northern Barents Sea, sea ice retreat has become earlier at a rate of -4.5 day/year and the high-productivity season is starting earlier at a rate of -3.0 day/year. Freeze-up is occurring later but the timing of the end of the high NPP period has not changed.</a:t>
            </a:r>
            <a:endParaRPr lang="en-US" sz="1200" kern="1200" dirty="0" smtClean="0">
              <a:solidFill>
                <a:schemeClr val="tx1"/>
              </a:solidFill>
              <a:effectLst/>
              <a:latin typeface="+mn-lt"/>
              <a:ea typeface="+mn-ea"/>
              <a:cs typeface="+mn-cs"/>
            </a:endParaRPr>
          </a:p>
          <a:p>
            <a:endParaRPr lang="en-US" altLang="en-US" i="1" dirty="0" smtClean="0">
              <a:solidFill>
                <a:schemeClr val="accent2"/>
              </a:solidFill>
              <a:latin typeface="Arial" panose="020B0604020202020204" pitchFamily="34" charset="0"/>
              <a:cs typeface="Arial" panose="020B0604020202020204" pitchFamily="34"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pitchFamily="34" charset="0"/>
                <a:ea typeface="MS PGothic" pitchFamily="34" charset="-128"/>
              </a:defRPr>
            </a:lvl1pPr>
            <a:lvl2pPr marL="815427" indent="-313626">
              <a:defRPr sz="1300">
                <a:solidFill>
                  <a:schemeClr val="tx1"/>
                </a:solidFill>
                <a:latin typeface="Calibri" pitchFamily="34" charset="0"/>
                <a:ea typeface="MS PGothic" pitchFamily="34" charset="-128"/>
              </a:defRPr>
            </a:lvl2pPr>
            <a:lvl3pPr marL="1254503" indent="-250901">
              <a:defRPr sz="1300">
                <a:solidFill>
                  <a:schemeClr val="tx1"/>
                </a:solidFill>
                <a:latin typeface="Calibri" pitchFamily="34" charset="0"/>
                <a:ea typeface="MS PGothic" pitchFamily="34" charset="-128"/>
              </a:defRPr>
            </a:lvl3pPr>
            <a:lvl4pPr marL="1756305" indent="-250901">
              <a:defRPr sz="1300">
                <a:solidFill>
                  <a:schemeClr val="tx1"/>
                </a:solidFill>
                <a:latin typeface="Calibri" pitchFamily="34" charset="0"/>
                <a:ea typeface="MS PGothic" pitchFamily="34" charset="-128"/>
              </a:defRPr>
            </a:lvl4pPr>
            <a:lvl5pPr marL="2258107" indent="-250901">
              <a:defRPr sz="1300">
                <a:solidFill>
                  <a:schemeClr val="tx1"/>
                </a:solidFill>
                <a:latin typeface="Calibri" pitchFamily="34" charset="0"/>
                <a:ea typeface="MS PGothic" pitchFamily="34" charset="-128"/>
              </a:defRPr>
            </a:lvl5pPr>
            <a:lvl6pPr marL="2759909" indent="-250901" eaLnBrk="0" fontAlgn="base" hangingPunct="0">
              <a:spcBef>
                <a:spcPct val="30000"/>
              </a:spcBef>
              <a:spcAft>
                <a:spcPct val="0"/>
              </a:spcAft>
              <a:defRPr sz="1300">
                <a:solidFill>
                  <a:schemeClr val="tx1"/>
                </a:solidFill>
                <a:latin typeface="Calibri" pitchFamily="34" charset="0"/>
                <a:ea typeface="MS PGothic" pitchFamily="34" charset="-128"/>
              </a:defRPr>
            </a:lvl6pPr>
            <a:lvl7pPr marL="3261710" indent="-250901" eaLnBrk="0" fontAlgn="base" hangingPunct="0">
              <a:spcBef>
                <a:spcPct val="30000"/>
              </a:spcBef>
              <a:spcAft>
                <a:spcPct val="0"/>
              </a:spcAft>
              <a:defRPr sz="1300">
                <a:solidFill>
                  <a:schemeClr val="tx1"/>
                </a:solidFill>
                <a:latin typeface="Calibri" pitchFamily="34" charset="0"/>
                <a:ea typeface="MS PGothic" pitchFamily="34" charset="-128"/>
              </a:defRPr>
            </a:lvl7pPr>
            <a:lvl8pPr marL="3763511" indent="-250901" eaLnBrk="0" fontAlgn="base" hangingPunct="0">
              <a:spcBef>
                <a:spcPct val="30000"/>
              </a:spcBef>
              <a:spcAft>
                <a:spcPct val="0"/>
              </a:spcAft>
              <a:defRPr sz="1300">
                <a:solidFill>
                  <a:schemeClr val="tx1"/>
                </a:solidFill>
                <a:latin typeface="Calibri" pitchFamily="34" charset="0"/>
                <a:ea typeface="MS PGothic" pitchFamily="34" charset="-128"/>
              </a:defRPr>
            </a:lvl8pPr>
            <a:lvl9pPr marL="4265313" indent="-250901"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B89AFD0-6455-4BC4-9C71-8A9E7FA57122}" type="slidenum">
              <a:rPr kumimoji="0" lang="en-US" altLang="en-US" sz="1300" b="0" i="0" u="none" strike="noStrike" kern="1200" cap="none" spc="0" normalizeH="0" baseline="0" noProof="0">
                <a:ln>
                  <a:noFill/>
                </a:ln>
                <a:solidFill>
                  <a:srgbClr val="000000"/>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300" b="0" i="0" u="none" strike="noStrike" kern="1200" cap="none" spc="0" normalizeH="0" baseline="0" noProof="0">
              <a:ln>
                <a:noFill/>
              </a:ln>
              <a:solidFill>
                <a:srgbClr val="000000"/>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625466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fontScale="47500" lnSpcReduction="20000"/>
              </a:bodyPr>
              <a:lstStyle/>
              <a:p>
                <a:r>
                  <a:rPr lang="en-US" sz="1200" b="0" kern="1200" dirty="0" smtClean="0">
                    <a:solidFill>
                      <a:schemeClr val="tx1"/>
                    </a:solidFill>
                    <a:effectLst/>
                    <a:latin typeface="Arial" panose="020B0604020202020204" pitchFamily="34" charset="0"/>
                    <a:ea typeface="+mn-ea"/>
                    <a:cs typeface="Arial" panose="020B0604020202020204" pitchFamily="34" charset="0"/>
                  </a:rPr>
                  <a:t>Allison </a:t>
                </a:r>
                <a:r>
                  <a:rPr lang="en-US" sz="1200" b="0" kern="1200" dirty="0" err="1" smtClean="0">
                    <a:solidFill>
                      <a:schemeClr val="tx1"/>
                    </a:solidFill>
                    <a:effectLst/>
                    <a:latin typeface="Arial" panose="020B0604020202020204" pitchFamily="34" charset="0"/>
                    <a:ea typeface="+mn-ea"/>
                    <a:cs typeface="Arial" panose="020B0604020202020204" pitchFamily="34" charset="0"/>
                  </a:rPr>
                  <a:t>Leidner</a:t>
                </a:r>
                <a:r>
                  <a:rPr lang="en-US" sz="1200" b="0" kern="1200" baseline="0" dirty="0" smtClean="0">
                    <a:solidFill>
                      <a:schemeClr val="tx1"/>
                    </a:solidFill>
                    <a:effectLst/>
                    <a:latin typeface="Arial" panose="020B0604020202020204" pitchFamily="34" charset="0"/>
                    <a:ea typeface="+mn-ea"/>
                    <a:cs typeface="Arial" panose="020B0604020202020204" pitchFamily="34" charset="0"/>
                  </a:rPr>
                  <a:t> submitted</a:t>
                </a:r>
                <a:endParaRPr lang="en-US" sz="1200" b="0" kern="1200" dirty="0" smtClean="0">
                  <a:solidFill>
                    <a:schemeClr val="tx1"/>
                  </a:solidFill>
                  <a:effectLst/>
                  <a:latin typeface="Arial" panose="020B0604020202020204" pitchFamily="34" charset="0"/>
                  <a:ea typeface="+mn-ea"/>
                  <a:cs typeface="Arial" panose="020B0604020202020204" pitchFamily="34" charset="0"/>
                </a:endParaRPr>
              </a:p>
              <a:p>
                <a:r>
                  <a:rPr lang="en-US" sz="1200" b="1" kern="1200" dirty="0" smtClean="0">
                    <a:solidFill>
                      <a:schemeClr val="tx1"/>
                    </a:solidFill>
                    <a:effectLst/>
                    <a:latin typeface="Arial" panose="020B0604020202020204" pitchFamily="34" charset="0"/>
                    <a:ea typeface="+mn-ea"/>
                    <a:cs typeface="Arial" panose="020B0604020202020204" pitchFamily="34" charset="0"/>
                  </a:rPr>
                  <a:t>Full </a:t>
                </a:r>
                <a:r>
                  <a:rPr lang="en-US" sz="1200" b="1" kern="1200" dirty="0">
                    <a:solidFill>
                      <a:schemeClr val="tx1"/>
                    </a:solidFill>
                    <a:effectLst/>
                    <a:latin typeface="Arial" panose="020B0604020202020204" pitchFamily="34" charset="0"/>
                    <a:ea typeface="+mn-ea"/>
                    <a:cs typeface="Arial" panose="020B0604020202020204" pitchFamily="34" charset="0"/>
                  </a:rPr>
                  <a:t>citation:</a:t>
                </a:r>
                <a:r>
                  <a:rPr lang="en-US" sz="1200" b="1" kern="1200" baseline="0" dirty="0">
                    <a:solidFill>
                      <a:schemeClr val="tx1"/>
                    </a:solidFill>
                    <a:effectLst/>
                    <a:latin typeface="Arial" panose="020B0604020202020204" pitchFamily="34" charset="0"/>
                    <a:ea typeface="+mn-ea"/>
                    <a:cs typeface="Arial" panose="020B0604020202020204" pitchFamily="34" charset="0"/>
                  </a:rPr>
                  <a:t> </a:t>
                </a:r>
                <a:r>
                  <a:rPr lang="en-US" sz="1200" b="0" kern="1200" dirty="0">
                    <a:solidFill>
                      <a:schemeClr val="tx1"/>
                    </a:solidFill>
                    <a:effectLst/>
                    <a:latin typeface="Arial" panose="020B0604020202020204" pitchFamily="34" charset="0"/>
                    <a:ea typeface="+mn-ea"/>
                    <a:cs typeface="Arial" panose="020B0604020202020204" pitchFamily="34" charset="0"/>
                  </a:rPr>
                  <a:t>Water availability limits tree productivity, carbon stocks, and carbon residence time in mature forests across the western United States. Logan T. Berner, Beverly E. Law, and Tara</a:t>
                </a:r>
                <a:r>
                  <a:rPr lang="en-US" sz="1200" b="0" kern="1200" baseline="0" dirty="0">
                    <a:solidFill>
                      <a:schemeClr val="tx1"/>
                    </a:solidFill>
                    <a:effectLst/>
                    <a:latin typeface="Arial" panose="020B0604020202020204" pitchFamily="34" charset="0"/>
                    <a:ea typeface="+mn-ea"/>
                    <a:cs typeface="Arial" panose="020B0604020202020204" pitchFamily="34" charset="0"/>
                  </a:rPr>
                  <a:t> W. </a:t>
                </a:r>
                <a:r>
                  <a:rPr lang="en-US" sz="1200" b="0" kern="1200" baseline="0" dirty="0" err="1">
                    <a:solidFill>
                      <a:schemeClr val="tx1"/>
                    </a:solidFill>
                    <a:effectLst/>
                    <a:latin typeface="Arial" panose="020B0604020202020204" pitchFamily="34" charset="0"/>
                    <a:ea typeface="+mn-ea"/>
                    <a:cs typeface="Arial" panose="020B0604020202020204" pitchFamily="34" charset="0"/>
                  </a:rPr>
                  <a:t>Hudiburg</a:t>
                </a:r>
                <a:r>
                  <a:rPr lang="en-US" sz="1200" b="0" kern="1200" baseline="0" dirty="0">
                    <a:solidFill>
                      <a:schemeClr val="tx1"/>
                    </a:solidFill>
                    <a:effectLst/>
                    <a:latin typeface="Arial" panose="020B0604020202020204" pitchFamily="34" charset="0"/>
                    <a:ea typeface="+mn-ea"/>
                    <a:cs typeface="Arial" panose="020B0604020202020204" pitchFamily="34" charset="0"/>
                  </a:rPr>
                  <a:t>. 2017. </a:t>
                </a:r>
                <a:r>
                  <a:rPr lang="en-US" sz="1200" b="0" kern="1200" baseline="0" dirty="0" err="1">
                    <a:solidFill>
                      <a:schemeClr val="tx1"/>
                    </a:solidFill>
                    <a:effectLst/>
                    <a:latin typeface="Arial" panose="020B0604020202020204" pitchFamily="34" charset="0"/>
                    <a:ea typeface="+mn-ea"/>
                    <a:cs typeface="Arial" panose="020B0604020202020204" pitchFamily="34" charset="0"/>
                  </a:rPr>
                  <a:t>Biogeosciences</a:t>
                </a:r>
                <a:r>
                  <a:rPr lang="en-US" sz="1200" b="0" kern="1200" baseline="0" dirty="0">
                    <a:solidFill>
                      <a:schemeClr val="tx1"/>
                    </a:solidFill>
                    <a:effectLst/>
                    <a:latin typeface="Arial" panose="020B0604020202020204" pitchFamily="34" charset="0"/>
                    <a:ea typeface="+mn-ea"/>
                    <a:cs typeface="Arial" panose="020B0604020202020204" pitchFamily="34" charset="0"/>
                  </a:rPr>
                  <a:t>. Published online XX January 2017. DOI: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ea typeface="+mn-ea"/>
                    <a:cs typeface="Arial" panose="020B0604020202020204" pitchFamily="34" charset="0"/>
                  </a:rPr>
                  <a:t>Grants: </a:t>
                </a:r>
                <a:r>
                  <a:rPr lang="en-US" sz="1200" b="0" kern="1200" dirty="0">
                    <a:solidFill>
                      <a:schemeClr val="tx1"/>
                    </a:solidFill>
                    <a:effectLst/>
                    <a:latin typeface="Arial" panose="020B0604020202020204" pitchFamily="34" charset="0"/>
                    <a:ea typeface="+mn-ea"/>
                    <a:cs typeface="Arial" panose="020B0604020202020204" pitchFamily="34" charset="0"/>
                  </a:rPr>
                  <a:t>Lead</a:t>
                </a:r>
                <a:r>
                  <a:rPr lang="en-US" sz="1200" b="0" kern="1200" baseline="0" dirty="0">
                    <a:solidFill>
                      <a:schemeClr val="tx1"/>
                    </a:solidFill>
                    <a:effectLst/>
                    <a:latin typeface="Arial" panose="020B0604020202020204" pitchFamily="34" charset="0"/>
                    <a:ea typeface="+mn-ea"/>
                    <a:cs typeface="Arial" panose="020B0604020202020204" pitchFamily="34" charset="0"/>
                  </a:rPr>
                  <a:t> a</a:t>
                </a:r>
                <a:r>
                  <a:rPr lang="en-US" sz="1200" b="0" kern="1200" dirty="0">
                    <a:solidFill>
                      <a:schemeClr val="tx1"/>
                    </a:solidFill>
                    <a:effectLst/>
                    <a:latin typeface="Arial" panose="020B0604020202020204" pitchFamily="34" charset="0"/>
                    <a:ea typeface="+mn-ea"/>
                    <a:cs typeface="Arial" panose="020B0604020202020204" pitchFamily="34" charset="0"/>
                  </a:rPr>
                  <a:t>uthor Berner was supported by NASA </a:t>
                </a:r>
                <a:r>
                  <a:rPr lang="en-US" sz="1200" kern="1200" dirty="0">
                    <a:solidFill>
                      <a:schemeClr val="tx1"/>
                    </a:solidFill>
                    <a:effectLst/>
                    <a:latin typeface="+mn-lt"/>
                    <a:ea typeface="+mn-ea"/>
                    <a:cs typeface="+mn-cs"/>
                  </a:rPr>
                  <a:t>NNX14AN65H</a:t>
                </a:r>
                <a:r>
                  <a:rPr lang="en-US" sz="1200" b="0" kern="1200" dirty="0">
                    <a:solidFill>
                      <a:schemeClr val="tx1"/>
                    </a:solidFill>
                    <a:effectLst/>
                    <a:latin typeface="Arial" panose="020B0604020202020204" pitchFamily="34" charset="0"/>
                    <a:ea typeface="+mn-ea"/>
                    <a:cs typeface="Arial" panose="020B0604020202020204" pitchFamily="34" charset="0"/>
                  </a:rPr>
                  <a:t> (NASA</a:t>
                </a:r>
                <a:r>
                  <a:rPr lang="en-US" sz="1200" b="0" kern="1200" baseline="0" dirty="0">
                    <a:solidFill>
                      <a:schemeClr val="tx1"/>
                    </a:solidFill>
                    <a:effectLst/>
                    <a:latin typeface="Arial" panose="020B0604020202020204" pitchFamily="34" charset="0"/>
                    <a:ea typeface="+mn-ea"/>
                    <a:cs typeface="Arial" panose="020B0604020202020204" pitchFamily="34" charset="0"/>
                  </a:rPr>
                  <a:t> Earth and Space Science Fellowship in the Biodiversity and Carbon Cycle programs)</a:t>
                </a:r>
                <a:endParaRPr lang="en-US" sz="1200" b="0" kern="1200" dirty="0">
                  <a:solidFill>
                    <a:schemeClr val="tx1"/>
                  </a:solidFill>
                  <a:effectLst/>
                  <a:latin typeface="Arial" panose="020B0604020202020204" pitchFamily="34" charset="0"/>
                  <a:ea typeface="+mn-ea"/>
                  <a:cs typeface="Arial" panose="020B0604020202020204" pitchFamily="34" charset="0"/>
                </a:endParaRPr>
              </a:p>
              <a:p>
                <a:r>
                  <a:rPr lang="en-US" sz="1200" b="0" kern="1200" dirty="0">
                    <a:solidFill>
                      <a:schemeClr val="tx1"/>
                    </a:solidFill>
                    <a:effectLst/>
                    <a:latin typeface="Arial" panose="020B0604020202020204" pitchFamily="34" charset="0"/>
                    <a:ea typeface="+mn-ea"/>
                    <a:cs typeface="Arial" panose="020B0604020202020204" pitchFamily="34" charset="0"/>
                  </a:rPr>
                  <a:t> </a:t>
                </a:r>
              </a:p>
              <a:p>
                <a:r>
                  <a:rPr lang="en-US" sz="1200" b="1" kern="1200" dirty="0" smtClean="0">
                    <a:solidFill>
                      <a:schemeClr val="tx1"/>
                    </a:solidFill>
                    <a:effectLst/>
                    <a:latin typeface="Arial" panose="020B0604020202020204" pitchFamily="34" charset="0"/>
                    <a:ea typeface="+mn-ea"/>
                    <a:cs typeface="Arial" panose="020B0604020202020204" pitchFamily="34" charset="0"/>
                  </a:rPr>
                  <a:t>Top </a:t>
                </a:r>
                <a:r>
                  <a:rPr lang="en-US" sz="1200" b="1" kern="1200" dirty="0">
                    <a:solidFill>
                      <a:schemeClr val="tx1"/>
                    </a:solidFill>
                    <a:effectLst/>
                    <a:latin typeface="Arial" panose="020B0604020202020204" pitchFamily="34" charset="0"/>
                    <a:ea typeface="+mn-ea"/>
                    <a:cs typeface="Arial" panose="020B0604020202020204" pitchFamily="34" charset="0"/>
                  </a:rPr>
                  <a:t>figure:  </a:t>
                </a:r>
                <a:r>
                  <a:rPr lang="en-US" sz="1200" b="0" kern="1200" dirty="0">
                    <a:solidFill>
                      <a:schemeClr val="tx1"/>
                    </a:solidFill>
                    <a:effectLst/>
                    <a:latin typeface="Arial" panose="020B0604020202020204" pitchFamily="34" charset="0"/>
                    <a:ea typeface="+mn-ea"/>
                    <a:cs typeface="Arial" panose="020B0604020202020204" pitchFamily="34" charset="0"/>
                  </a:rPr>
                  <a:t>M</a:t>
                </a:r>
                <a:r>
                  <a:rPr lang="en-US" sz="1200" b="0" kern="1200" baseline="0" dirty="0">
                    <a:solidFill>
                      <a:schemeClr val="tx1"/>
                    </a:solidFill>
                    <a:effectLst/>
                    <a:latin typeface="Arial" panose="020B0604020202020204" pitchFamily="34" charset="0"/>
                    <a:ea typeface="+mn-ea"/>
                    <a:cs typeface="Arial" panose="020B0604020202020204" pitchFamily="34" charset="0"/>
                  </a:rPr>
                  <a:t>ean annual water availability (1985-2014) across the western United States. </a:t>
                </a:r>
              </a:p>
              <a:p>
                <a:r>
                  <a:rPr lang="en-US" sz="1200" b="1" kern="1200" dirty="0">
                    <a:solidFill>
                      <a:schemeClr val="tx1"/>
                    </a:solidFill>
                    <a:effectLst/>
                    <a:latin typeface="Arial" panose="020B0604020202020204" pitchFamily="34" charset="0"/>
                    <a:ea typeface="+mn-ea"/>
                    <a:cs typeface="Arial" panose="020B0604020202020204" pitchFamily="34" charset="0"/>
                  </a:rPr>
                  <a:t>Bottom figure: </a:t>
                </a:r>
                <a:r>
                  <a:rPr lang="en-US" sz="1200" b="0" kern="1200" dirty="0">
                    <a:solidFill>
                      <a:schemeClr val="tx1"/>
                    </a:solidFill>
                    <a:effectLst/>
                    <a:latin typeface="Arial" panose="020B0604020202020204" pitchFamily="34" charset="0"/>
                    <a:ea typeface="+mn-ea"/>
                    <a:cs typeface="Arial" panose="020B0604020202020204" pitchFamily="34" charset="0"/>
                  </a:rPr>
                  <a:t>Change</a:t>
                </a:r>
                <a:r>
                  <a:rPr lang="en-US" sz="1200" b="0" kern="1200" baseline="0" dirty="0">
                    <a:solidFill>
                      <a:schemeClr val="tx1"/>
                    </a:solidFill>
                    <a:effectLst/>
                    <a:latin typeface="Arial" panose="020B0604020202020204" pitchFamily="34" charset="0"/>
                    <a:ea typeface="+mn-ea"/>
                    <a:cs typeface="Arial" panose="020B0604020202020204" pitchFamily="34" charset="0"/>
                  </a:rPr>
                  <a:t>s in tree biomass and productivity with annual water availability based on (left panel) forest inventory measurements from WA, OR, and CA and (right panel) remote sensing observations covering 18 million hectare of mature forest across the western United States. </a:t>
                </a:r>
                <a:r>
                  <a:rPr lang="en-US" sz="1200" b="1" i="0" u="none" strike="noStrike" kern="1200" baseline="0" dirty="0" smtClean="0">
                    <a:solidFill>
                      <a:schemeClr val="tx1"/>
                    </a:solidFill>
                    <a:effectLst/>
                    <a:latin typeface="Arial" panose="020B0604020202020204" pitchFamily="34" charset="0"/>
                    <a:ea typeface="+mn-ea"/>
                    <a:cs typeface="Arial" panose="020B0604020202020204" pitchFamily="34" charset="0"/>
                  </a:rPr>
                  <a:t>note: </a:t>
                </a:r>
                <a:r>
                  <a:rPr lang="en-US" sz="1200" b="0" kern="1200" baseline="0" dirty="0" smtClean="0">
                    <a:solidFill>
                      <a:schemeClr val="tx1"/>
                    </a:solidFill>
                    <a:effectLst/>
                    <a:latin typeface="Arial" panose="020B0604020202020204" pitchFamily="34" charset="0"/>
                    <a:ea typeface="+mn-ea"/>
                    <a:cs typeface="Arial" panose="020B0604020202020204" pitchFamily="34" charset="0"/>
                  </a:rPr>
                  <a:t>The thin black lines in the bottom four-panel figure depict median tree biomass or productivity computed at 10 cm yr</a:t>
                </a:r>
                <a:r>
                  <a:rPr lang="en-US" sz="1200" b="0" kern="1200" baseline="30000" dirty="0" smtClean="0">
                    <a:solidFill>
                      <a:schemeClr val="tx1"/>
                    </a:solidFill>
                    <a:effectLst/>
                    <a:latin typeface="Arial" panose="020B0604020202020204" pitchFamily="34" charset="0"/>
                    <a:ea typeface="+mn-ea"/>
                    <a:cs typeface="Arial" panose="020B0604020202020204" pitchFamily="34" charset="0"/>
                  </a:rPr>
                  <a:t>-1</a:t>
                </a:r>
                <a:r>
                  <a:rPr lang="en-US" sz="1200" b="0" kern="1200" baseline="0" dirty="0" smtClean="0">
                    <a:solidFill>
                      <a:schemeClr val="tx1"/>
                    </a:solidFill>
                    <a:effectLst/>
                    <a:latin typeface="Arial" panose="020B0604020202020204" pitchFamily="34" charset="0"/>
                    <a:ea typeface="+mn-ea"/>
                    <a:cs typeface="Arial" panose="020B0604020202020204" pitchFamily="34" charset="0"/>
                  </a:rPr>
                  <a:t> intervals in water availability. The dark gray bands encompass 50% of observations, while the light gray bands encompass 90% of observations.    </a:t>
                </a:r>
                <a:endParaRPr lang="en-US" sz="1200" b="1" i="0" u="none" strike="noStrike" kern="1200" baseline="0" dirty="0" smtClean="0">
                  <a:solidFill>
                    <a:schemeClr val="tx1"/>
                  </a:solidFill>
                  <a:latin typeface="Arial" panose="020B0604020202020204" pitchFamily="34" charset="0"/>
                  <a:ea typeface="+mn-ea"/>
                  <a:cs typeface="Arial" panose="020B0604020202020204" pitchFamily="34" charset="0"/>
                </a:endParaRPr>
              </a:p>
              <a:p>
                <a:endParaRPr lang="en-US" sz="1200" b="1"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Abstract</a:t>
                </a:r>
                <a:r>
                  <a:rPr lang="en-US" sz="1200" kern="1200" dirty="0">
                    <a:solidFill>
                      <a:schemeClr val="tx1"/>
                    </a:solidFill>
                    <a:effectLst/>
                    <a:latin typeface="Arial" panose="020B0604020202020204" pitchFamily="34" charset="0"/>
                    <a:ea typeface="+mn-ea"/>
                    <a:cs typeface="Arial" panose="020B0604020202020204" pitchFamily="34" charset="0"/>
                  </a:rPr>
                  <a:t>:</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mn-lt"/>
                    <a:ea typeface="+mn-ea"/>
                    <a:cs typeface="+mn-cs"/>
                  </a:rPr>
                  <a:t>Water availability constrains the structure and function of terrestrial ecosystems and is projected to change in many parts of the world over the coming century. We quantified the response of tree net primary productivity (NPP), live biomass (BIO), and mean carbon residence time (CRT=BIO/NPP) to spatial variation in water availability in the western US. We used forest inventory measurements from 1,953 mature stands (&gt;100 years) in Washington, Oregon, and California (WAORCA) along with satellite and climate data sets covering the western US. We summarized forest structure and function in both domains along a 400 cm yr</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hydrologic gradient, quantified with a climate moisture index (CMI) based on the difference between precipitation and reference evapotranspiration summed over the water-year (October-September) and then averaged annually from 1985-2014 (). Median NPP, BIO, and CRT computed at 10 cm</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yr</a:t>
                </a:r>
                <a:r>
                  <a:rPr lang="en-US" sz="1200" kern="1200" baseline="30000" dirty="0">
                    <a:solidFill>
                      <a:schemeClr val="tx1"/>
                    </a:solidFill>
                    <a:effectLst/>
                    <a:latin typeface="+mn-lt"/>
                    <a:ea typeface="+mn-ea"/>
                    <a:cs typeface="+mn-cs"/>
                  </a:rPr>
                  <a:t>-1 </a:t>
                </a:r>
                <a:r>
                  <a:rPr lang="en-US" sz="1200" kern="1200" dirty="0">
                    <a:solidFill>
                      <a:schemeClr val="tx1"/>
                    </a:solidFill>
                    <a:effectLst/>
                    <a:latin typeface="+mn-lt"/>
                    <a:ea typeface="+mn-ea"/>
                    <a:cs typeface="+mn-cs"/>
                  </a:rPr>
                  <a:t>intervals along the  gradient increased monotonically with increasing  across both WAORCA (</a:t>
                </a:r>
                <a:r>
                  <a:rPr lang="en-US" sz="1200" kern="1200" dirty="0" err="1">
                    <a:solidFill>
                      <a:schemeClr val="tx1"/>
                    </a:solidFill>
                    <a:effectLst/>
                    <a:latin typeface="+mn-lt"/>
                    <a:ea typeface="+mn-ea"/>
                    <a:cs typeface="+mn-cs"/>
                  </a:rPr>
                  <a:t>r</a:t>
                </a:r>
                <a:r>
                  <a:rPr lang="en-US" sz="1200" kern="1200" baseline="-25000" dirty="0" err="1">
                    <a:solidFill>
                      <a:schemeClr val="tx1"/>
                    </a:solidFill>
                    <a:effectLst/>
                    <a:latin typeface="+mn-lt"/>
                    <a:ea typeface="+mn-ea"/>
                    <a:cs typeface="+mn-cs"/>
                  </a:rPr>
                  <a:t>s</a:t>
                </a:r>
                <a:r>
                  <a:rPr lang="en-US" sz="1200" kern="1200" dirty="0">
                    <a:solidFill>
                      <a:schemeClr val="tx1"/>
                    </a:solidFill>
                    <a:effectLst/>
                    <a:latin typeface="+mn-lt"/>
                    <a:ea typeface="+mn-ea"/>
                    <a:cs typeface="+mn-cs"/>
                  </a:rPr>
                  <a:t>=0.93-0.96, p&lt;0.001) and the western US (</a:t>
                </a:r>
                <a:r>
                  <a:rPr lang="en-US" sz="1200" kern="1200" dirty="0" err="1">
                    <a:solidFill>
                      <a:schemeClr val="tx1"/>
                    </a:solidFill>
                    <a:effectLst/>
                    <a:latin typeface="+mn-lt"/>
                    <a:ea typeface="+mn-ea"/>
                    <a:cs typeface="+mn-cs"/>
                  </a:rPr>
                  <a:t>r</a:t>
                </a:r>
                <a:r>
                  <a:rPr lang="en-US" sz="1200" kern="1200" baseline="-25000" dirty="0" err="1">
                    <a:solidFill>
                      <a:schemeClr val="tx1"/>
                    </a:solidFill>
                    <a:effectLst/>
                    <a:latin typeface="+mn-lt"/>
                    <a:ea typeface="+mn-ea"/>
                    <a:cs typeface="+mn-cs"/>
                  </a:rPr>
                  <a:t>s</a:t>
                </a:r>
                <a:r>
                  <a:rPr lang="en-US" sz="1200" kern="1200" dirty="0">
                    <a:solidFill>
                      <a:schemeClr val="tx1"/>
                    </a:solidFill>
                    <a:effectLst/>
                    <a:latin typeface="+mn-lt"/>
                    <a:ea typeface="+mn-ea"/>
                    <a:cs typeface="+mn-cs"/>
                  </a:rPr>
                  <a:t>=0.93-0.99, p&lt;0.001). Field measurements from WAORCA showed that median NPP increased from 2.2 to 5.6 Mg C ha</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yr</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between the driest and wettest 5% of sites, while BIO increased from 26 to 281 Mg C ha</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and CRT increased from 11 to 49 years. The satellite data sets revealed similar changes over the western US, though these data sets tended to plateau in the wettest areas, suggesting that additional efforts are needed to better quantify NPP and BIO from satellites in high-productivity, high-biomass forests. Our results illustrate that long-term average water availability is a key environmental constraint on tree productivity, carbon storage, and carbon residence time in mature forests across the western US, underscoring the need to assess potential ecosystem response to projected warming and drying over the coming century. </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b="1" kern="1200" dirty="0">
                    <a:solidFill>
                      <a:schemeClr val="tx1"/>
                    </a:solidFill>
                    <a:effectLst/>
                    <a:latin typeface="Arial" panose="020B0604020202020204" pitchFamily="34" charset="0"/>
                    <a:ea typeface="+mn-ea"/>
                    <a:cs typeface="Arial" panose="020B0604020202020204" pitchFamily="34" charset="0"/>
                  </a:rPr>
                  <a:t>Remote sensing:</a:t>
                </a:r>
                <a:r>
                  <a:rPr lang="en-US" sz="1200" b="0" kern="1200" baseline="0" dirty="0">
                    <a:solidFill>
                      <a:schemeClr val="tx1"/>
                    </a:solidFill>
                    <a:effectLst/>
                    <a:latin typeface="Arial" panose="020B0604020202020204" pitchFamily="34" charset="0"/>
                    <a:ea typeface="+mn-ea"/>
                    <a:cs typeface="Arial" panose="020B0604020202020204" pitchFamily="34" charset="0"/>
                  </a:rPr>
                  <a:t> Quantified forest net primary productivity and leaf area across the western United States using standard MODIS products. Quantified regional forest biomass using three existing biomass maps derived from Landsat, MODIS, and other satellites. Lastly, r</a:t>
                </a:r>
                <a:r>
                  <a:rPr lang="en-US" sz="1200" kern="1200" dirty="0">
                    <a:solidFill>
                      <a:schemeClr val="tx1"/>
                    </a:solidFill>
                    <a:effectLst/>
                    <a:latin typeface="Arial" panose="020B0604020202020204" pitchFamily="34" charset="0"/>
                    <a:ea typeface="+mn-ea"/>
                    <a:cs typeface="Arial" panose="020B0604020202020204" pitchFamily="34" charset="0"/>
                  </a:rPr>
                  <a:t>estricted</a:t>
                </a:r>
                <a:r>
                  <a:rPr lang="en-US" sz="1200" kern="1200" baseline="0" dirty="0">
                    <a:solidFill>
                      <a:schemeClr val="tx1"/>
                    </a:solidFill>
                    <a:effectLst/>
                    <a:latin typeface="Arial" panose="020B0604020202020204" pitchFamily="34" charset="0"/>
                    <a:ea typeface="+mn-ea"/>
                    <a:cs typeface="Arial" panose="020B0604020202020204" pitchFamily="34" charset="0"/>
                  </a:rPr>
                  <a:t> analysis to mature forests (&gt;100 </a:t>
                </a:r>
                <a:r>
                  <a:rPr lang="en-US" sz="1200" kern="1200" baseline="0" dirty="0" err="1">
                    <a:solidFill>
                      <a:schemeClr val="tx1"/>
                    </a:solidFill>
                    <a:effectLst/>
                    <a:latin typeface="Arial" panose="020B0604020202020204" pitchFamily="34" charset="0"/>
                    <a:ea typeface="+mn-ea"/>
                    <a:cs typeface="Arial" panose="020B0604020202020204" pitchFamily="34" charset="0"/>
                  </a:rPr>
                  <a:t>yrs</a:t>
                </a:r>
                <a:r>
                  <a:rPr lang="en-US" sz="1200" kern="1200" baseline="0" dirty="0">
                    <a:solidFill>
                      <a:schemeClr val="tx1"/>
                    </a:solidFill>
                    <a:effectLst/>
                    <a:latin typeface="Arial" panose="020B0604020202020204" pitchFamily="34" charset="0"/>
                    <a:ea typeface="+mn-ea"/>
                    <a:cs typeface="Arial" panose="020B0604020202020204" pitchFamily="34" charset="0"/>
                  </a:rPr>
                  <a:t>) using the MODIS land cover product and a forest age map derived using Landsat. </a:t>
                </a:r>
                <a:endParaRPr lang="en-US" sz="1200" kern="1200" baseline="0" dirty="0" smtClean="0">
                  <a:solidFill>
                    <a:schemeClr val="tx1"/>
                  </a:solidFill>
                  <a:effectLst/>
                  <a:latin typeface="Arial" panose="020B0604020202020204" pitchFamily="34" charset="0"/>
                  <a:ea typeface="+mn-ea"/>
                  <a:cs typeface="Arial" panose="020B0604020202020204" pitchFamily="34" charset="0"/>
                </a:endParaRPr>
              </a:p>
              <a:p>
                <a:endParaRPr lang="en-US" sz="1200" kern="1200" baseline="0" dirty="0" smtClean="0">
                  <a:solidFill>
                    <a:schemeClr val="tx1"/>
                  </a:solidFill>
                  <a:effectLst/>
                  <a:latin typeface="Arial" panose="020B0604020202020204" pitchFamily="34" charset="0"/>
                  <a:ea typeface="+mn-ea"/>
                  <a:cs typeface="Arial" panose="020B0604020202020204" pitchFamily="34" charset="0"/>
                </a:endParaRPr>
              </a:p>
              <a:p>
                <a:r>
                  <a:rPr lang="en-US" sz="1200" b="1" kern="1200" baseline="0" dirty="0" smtClean="0">
                    <a:solidFill>
                      <a:schemeClr val="tx1"/>
                    </a:solidFill>
                    <a:effectLst/>
                    <a:latin typeface="Arial" panose="020B0604020202020204" pitchFamily="34" charset="0"/>
                    <a:ea typeface="+mn-ea"/>
                    <a:cs typeface="Arial" panose="020B0604020202020204" pitchFamily="34" charset="0"/>
                  </a:rPr>
                  <a:t>How is this study different from previous work:</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1" kern="1200" baseline="0" dirty="0" smtClean="0">
                    <a:solidFill>
                      <a:schemeClr val="tx1"/>
                    </a:solidFill>
                    <a:effectLst/>
                    <a:latin typeface="Arial" panose="020B0604020202020204" pitchFamily="34" charset="0"/>
                    <a:ea typeface="+mn-ea"/>
                    <a:cs typeface="Arial" panose="020B0604020202020204" pitchFamily="34" charset="0"/>
                  </a:rPr>
                  <a:t>Spatial extent: </a:t>
                </a:r>
                <a:r>
                  <a:rPr lang="en-US" sz="1200" kern="1200" dirty="0" smtClean="0">
                    <a:solidFill>
                      <a:schemeClr val="tx1"/>
                    </a:solidFill>
                    <a:effectLst/>
                    <a:latin typeface="+mn-lt"/>
                    <a:ea typeface="+mn-ea"/>
                    <a:cs typeface="+mn-cs"/>
                  </a:rPr>
                  <a:t>Authors demonstrate these bioclimatic relationships using both forest inventory and remote sensing observations across a </a:t>
                </a:r>
                <a:r>
                  <a:rPr lang="en-US" sz="1200" u="sng" kern="1200" dirty="0" smtClean="0">
                    <a:solidFill>
                      <a:schemeClr val="tx1"/>
                    </a:solidFill>
                    <a:effectLst/>
                    <a:latin typeface="+mn-lt"/>
                    <a:ea typeface="+mn-ea"/>
                    <a:cs typeface="+mn-cs"/>
                  </a:rPr>
                  <a:t>much</a:t>
                </a:r>
                <a:r>
                  <a:rPr lang="en-US" sz="1200" kern="1200" dirty="0" smtClean="0">
                    <a:solidFill>
                      <a:schemeClr val="tx1"/>
                    </a:solidFill>
                    <a:effectLst/>
                    <a:latin typeface="+mn-lt"/>
                    <a:ea typeface="+mn-ea"/>
                    <a:cs typeface="+mn-cs"/>
                  </a:rPr>
                  <a:t> large spatial extent than prior studies. For instance, prior field studies from the region focused on &lt;20 sites, whereas this study examined nearly 2,000 sites, along with remote sensing observations to cover another 18 </a:t>
                </a:r>
                <a:r>
                  <a:rPr lang="en-US" sz="1200" kern="1200" dirty="0" err="1" smtClean="0">
                    <a:solidFill>
                      <a:schemeClr val="tx1"/>
                    </a:solidFill>
                    <a:effectLst/>
                    <a:latin typeface="+mn-lt"/>
                    <a:ea typeface="+mn-ea"/>
                    <a:cs typeface="+mn-cs"/>
                  </a:rPr>
                  <a:t>Mha</a:t>
                </a:r>
                <a:r>
                  <a:rPr lang="en-US" sz="1200" kern="1200" dirty="0" smtClean="0">
                    <a:solidFill>
                      <a:schemeClr val="tx1"/>
                    </a:solidFill>
                    <a:effectLst/>
                    <a:latin typeface="+mn-lt"/>
                    <a:ea typeface="+mn-ea"/>
                    <a:cs typeface="+mn-cs"/>
                  </a:rPr>
                  <a:t> of mature forest. Additionally, study area included forests ranging from dry woodlands to coastal temperate rainforest and thus nearly spanned the known global range in forest biomass.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1" kern="1200" dirty="0" smtClean="0">
                    <a:solidFill>
                      <a:schemeClr val="tx1"/>
                    </a:solidFill>
                    <a:effectLst/>
                    <a:latin typeface="+mn-lt"/>
                    <a:ea typeface="+mn-ea"/>
                    <a:cs typeface="+mn-cs"/>
                  </a:rPr>
                  <a:t>Metric for water availability.  </a:t>
                </a:r>
                <a:r>
                  <a:rPr lang="en-US" sz="1200" b="0" kern="1200" dirty="0" smtClean="0">
                    <a:solidFill>
                      <a:schemeClr val="tx1"/>
                    </a:solidFill>
                    <a:effectLst/>
                    <a:latin typeface="+mn-lt"/>
                    <a:ea typeface="+mn-ea"/>
                    <a:cs typeface="+mn-cs"/>
                  </a:rPr>
                  <a:t>Authors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quantified water availability as monthly precipitation minus reference evapotranspiration (ET</a:t>
                </a:r>
                <a:r>
                  <a:rPr lang="en-US" sz="1200" kern="1200" baseline="-250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 summed over the water year, recognizing that both atmospheric input and demand influence the amount of water available to plants. Prior studies mostly used mean annual precipitation to quantify water availability when examining bioclimatic relationships, yet this misses an important component of the water budget that is expected to change with regional warming. Including ET</a:t>
                </a:r>
                <a:r>
                  <a:rPr lang="en-US" sz="1200" kern="1200" baseline="-250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 allowed researchers to better resolve how water availability constrained forest characteristics, especially in areas with very low precipitation, but variable ET</a:t>
                </a:r>
                <a:r>
                  <a:rPr lang="en-US" sz="1200" kern="1200" baseline="-250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 .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Additional</a:t>
                </a:r>
                <a:r>
                  <a:rPr lang="en-US" sz="1200" b="1" kern="1200" baseline="0" dirty="0" smtClean="0">
                    <a:solidFill>
                      <a:schemeClr val="tx1"/>
                    </a:solidFill>
                    <a:effectLst/>
                    <a:latin typeface="+mn-lt"/>
                    <a:ea typeface="+mn-ea"/>
                    <a:cs typeface="+mn-cs"/>
                  </a:rPr>
                  <a:t> Significance</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smtClean="0">
                    <a:solidFill>
                      <a:schemeClr val="tx1"/>
                    </a:solidFill>
                    <a:effectLst/>
                    <a:latin typeface="+mn-lt"/>
                    <a:ea typeface="+mn-ea"/>
                    <a:cs typeface="+mn-cs"/>
                  </a:rPr>
                  <a:t>Examined </a:t>
                </a:r>
                <a:r>
                  <a:rPr lang="en-US" sz="1200" b="1" kern="1200" dirty="0" smtClean="0">
                    <a:solidFill>
                      <a:schemeClr val="tx1"/>
                    </a:solidFill>
                    <a:effectLst/>
                    <a:latin typeface="+mn-lt"/>
                    <a:ea typeface="+mn-ea"/>
                    <a:cs typeface="+mn-cs"/>
                  </a:rPr>
                  <a:t>mean carbon residence time (CRT) </a:t>
                </a:r>
                <a:r>
                  <a:rPr lang="en-US" sz="1200" kern="1200" dirty="0" smtClean="0">
                    <a:solidFill>
                      <a:schemeClr val="tx1"/>
                    </a:solidFill>
                    <a:effectLst/>
                    <a:latin typeface="+mn-lt"/>
                    <a:ea typeface="+mn-ea"/>
                    <a:cs typeface="+mn-cs"/>
                  </a:rPr>
                  <a:t>in live tree biomass, which is an important source of uncertainty in ecosystem models. We show that CRT increased from ~10 years in the driest forests to ~50 years in the wettest forests, underscoring a pronounced change in ecosystem dynamics that should be reflected in projections from ecosystem models.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1" kern="1200" dirty="0" smtClean="0">
                    <a:solidFill>
                      <a:schemeClr val="tx1"/>
                    </a:solidFill>
                    <a:effectLst/>
                    <a:latin typeface="+mn-lt"/>
                    <a:ea typeface="+mn-ea"/>
                    <a:cs typeface="+mn-cs"/>
                  </a:rPr>
                  <a:t>Evaluated bioclimatic relationships derived from remote sensing </a:t>
                </a:r>
                <a:r>
                  <a:rPr lang="en-US" sz="1200" kern="1200" dirty="0" smtClean="0">
                    <a:solidFill>
                      <a:schemeClr val="tx1"/>
                    </a:solidFill>
                    <a:effectLst/>
                    <a:latin typeface="+mn-lt"/>
                    <a:ea typeface="+mn-ea"/>
                    <a:cs typeface="+mn-cs"/>
                  </a:rPr>
                  <a:t>against those derived from field observations. The two approaches showed broad agreement though the comparison also highlighted current shortcomings in the ability of remote sensing to capture forest conditions in high-biomass forests</a:t>
                </a:r>
                <a:endParaRPr lang="en-US" sz="1200" b="1" kern="1200" dirty="0" smtClean="0">
                  <a:solidFill>
                    <a:schemeClr val="tx1"/>
                  </a:solidFill>
                  <a:effectLst/>
                  <a:latin typeface="+mn-lt"/>
                  <a:ea typeface="+mn-ea"/>
                  <a:cs typeface="+mn-cs"/>
                </a:endParaRPr>
              </a:p>
              <a:p>
                <a:endParaRPr lang="en-US" sz="1200" b="1" kern="1200" dirty="0">
                  <a:solidFill>
                    <a:schemeClr val="tx1"/>
                  </a:solidFill>
                  <a:effectLst/>
                  <a:latin typeface="Arial" panose="020B0604020202020204" pitchFamily="34" charset="0"/>
                  <a:ea typeface="+mn-ea"/>
                  <a:cs typeface="Arial" panose="020B0604020202020204" pitchFamily="34" charset="0"/>
                </a:endParaRPr>
              </a:p>
              <a:p>
                <a:endParaRPr lang="en-US" sz="1200" kern="1200" dirty="0">
                  <a:solidFill>
                    <a:schemeClr val="tx1"/>
                  </a:solidFill>
                  <a:effectLst/>
                  <a:latin typeface="Arial" panose="020B0604020202020204" pitchFamily="34" charset="0"/>
                  <a:ea typeface="+mn-ea"/>
                  <a:cs typeface="Arial" panose="020B0604020202020204" pitchFamily="34" charset="0"/>
                </a:endParaRPr>
              </a:p>
            </p:txBody>
          </p:sp>
        </mc:Choice>
        <mc:Fallback xmlns="">
          <p:sp>
            <p:nvSpPr>
              <p:cNvPr id="3" name="Notes Placeholder 2"/>
              <p:cNvSpPr>
                <a:spLocks noGrp="1"/>
              </p:cNvSpPr>
              <p:nvPr>
                <p:ph type="body" idx="1"/>
              </p:nvPr>
            </p:nvSpPr>
            <p:spPr/>
            <p:txBody>
              <a:bodyPr>
                <a:normAutofit fontScale="47500" lnSpcReduction="20000"/>
              </a:bodyPr>
              <a:lstStyle/>
              <a:p>
                <a:r>
                  <a:rPr lang="en-US" sz="1200" b="1" kern="1200" dirty="0">
                    <a:solidFill>
                      <a:schemeClr val="tx1"/>
                    </a:solidFill>
                    <a:effectLst/>
                    <a:latin typeface="Arial" panose="020B0604020202020204" pitchFamily="34" charset="0"/>
                    <a:ea typeface="+mn-ea"/>
                    <a:cs typeface="Arial" panose="020B0604020202020204" pitchFamily="34" charset="0"/>
                  </a:rPr>
                  <a:t>Full citation:</a:t>
                </a:r>
                <a:r>
                  <a:rPr lang="en-US" sz="1200" b="1" kern="1200" baseline="0" dirty="0">
                    <a:solidFill>
                      <a:schemeClr val="tx1"/>
                    </a:solidFill>
                    <a:effectLst/>
                    <a:latin typeface="Arial" panose="020B0604020202020204" pitchFamily="34" charset="0"/>
                    <a:ea typeface="+mn-ea"/>
                    <a:cs typeface="Arial" panose="020B0604020202020204" pitchFamily="34" charset="0"/>
                  </a:rPr>
                  <a:t> </a:t>
                </a:r>
                <a:r>
                  <a:rPr lang="en-US" sz="1200" b="0" kern="1200" dirty="0">
                    <a:solidFill>
                      <a:schemeClr val="tx1"/>
                    </a:solidFill>
                    <a:effectLst/>
                    <a:latin typeface="Arial" panose="020B0604020202020204" pitchFamily="34" charset="0"/>
                    <a:ea typeface="+mn-ea"/>
                    <a:cs typeface="Arial" panose="020B0604020202020204" pitchFamily="34" charset="0"/>
                  </a:rPr>
                  <a:t>Water availability limits tree productivity, carbon stocks, and carbon residence time in mature forests across the western United States. Logan T. Berner, Beverly E. Law, and Tara</a:t>
                </a:r>
                <a:r>
                  <a:rPr lang="en-US" sz="1200" b="0" kern="1200" baseline="0" dirty="0">
                    <a:solidFill>
                      <a:schemeClr val="tx1"/>
                    </a:solidFill>
                    <a:effectLst/>
                    <a:latin typeface="Arial" panose="020B0604020202020204" pitchFamily="34" charset="0"/>
                    <a:ea typeface="+mn-ea"/>
                    <a:cs typeface="Arial" panose="020B0604020202020204" pitchFamily="34" charset="0"/>
                  </a:rPr>
                  <a:t> W. </a:t>
                </a:r>
                <a:r>
                  <a:rPr lang="en-US" sz="1200" b="0" kern="1200" baseline="0" dirty="0" err="1">
                    <a:solidFill>
                      <a:schemeClr val="tx1"/>
                    </a:solidFill>
                    <a:effectLst/>
                    <a:latin typeface="Arial" panose="020B0604020202020204" pitchFamily="34" charset="0"/>
                    <a:ea typeface="+mn-ea"/>
                    <a:cs typeface="Arial" panose="020B0604020202020204" pitchFamily="34" charset="0"/>
                  </a:rPr>
                  <a:t>Hudiburg</a:t>
                </a:r>
                <a:r>
                  <a:rPr lang="en-US" sz="1200" b="0" kern="1200" baseline="0" dirty="0">
                    <a:solidFill>
                      <a:schemeClr val="tx1"/>
                    </a:solidFill>
                    <a:effectLst/>
                    <a:latin typeface="Arial" panose="020B0604020202020204" pitchFamily="34" charset="0"/>
                    <a:ea typeface="+mn-ea"/>
                    <a:cs typeface="Arial" panose="020B0604020202020204" pitchFamily="34" charset="0"/>
                  </a:rPr>
                  <a:t>. 2017. </a:t>
                </a:r>
                <a:r>
                  <a:rPr lang="en-US" sz="1200" b="0" kern="1200" baseline="0" dirty="0" err="1">
                    <a:solidFill>
                      <a:schemeClr val="tx1"/>
                    </a:solidFill>
                    <a:effectLst/>
                    <a:latin typeface="Arial" panose="020B0604020202020204" pitchFamily="34" charset="0"/>
                    <a:ea typeface="+mn-ea"/>
                    <a:cs typeface="Arial" panose="020B0604020202020204" pitchFamily="34" charset="0"/>
                  </a:rPr>
                  <a:t>Biogeosciences</a:t>
                </a:r>
                <a:r>
                  <a:rPr lang="en-US" sz="1200" b="0" kern="1200" baseline="0" dirty="0">
                    <a:solidFill>
                      <a:schemeClr val="tx1"/>
                    </a:solidFill>
                    <a:effectLst/>
                    <a:latin typeface="Arial" panose="020B0604020202020204" pitchFamily="34" charset="0"/>
                    <a:ea typeface="+mn-ea"/>
                    <a:cs typeface="Arial" panose="020B0604020202020204" pitchFamily="34" charset="0"/>
                  </a:rPr>
                  <a:t>. Published online XX January 2017. DOI: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ea typeface="+mn-ea"/>
                    <a:cs typeface="Arial" panose="020B0604020202020204" pitchFamily="34" charset="0"/>
                  </a:rPr>
                  <a:t>Grants: </a:t>
                </a:r>
                <a:r>
                  <a:rPr lang="en-US" sz="1200" b="0" kern="1200" dirty="0">
                    <a:solidFill>
                      <a:schemeClr val="tx1"/>
                    </a:solidFill>
                    <a:effectLst/>
                    <a:latin typeface="Arial" panose="020B0604020202020204" pitchFamily="34" charset="0"/>
                    <a:ea typeface="+mn-ea"/>
                    <a:cs typeface="Arial" panose="020B0604020202020204" pitchFamily="34" charset="0"/>
                  </a:rPr>
                  <a:t>Lead</a:t>
                </a:r>
                <a:r>
                  <a:rPr lang="en-US" sz="1200" b="0" kern="1200" baseline="0" dirty="0">
                    <a:solidFill>
                      <a:schemeClr val="tx1"/>
                    </a:solidFill>
                    <a:effectLst/>
                    <a:latin typeface="Arial" panose="020B0604020202020204" pitchFamily="34" charset="0"/>
                    <a:ea typeface="+mn-ea"/>
                    <a:cs typeface="Arial" panose="020B0604020202020204" pitchFamily="34" charset="0"/>
                  </a:rPr>
                  <a:t> a</a:t>
                </a:r>
                <a:r>
                  <a:rPr lang="en-US" sz="1200" b="0" kern="1200" dirty="0">
                    <a:solidFill>
                      <a:schemeClr val="tx1"/>
                    </a:solidFill>
                    <a:effectLst/>
                    <a:latin typeface="Arial" panose="020B0604020202020204" pitchFamily="34" charset="0"/>
                    <a:ea typeface="+mn-ea"/>
                    <a:cs typeface="Arial" panose="020B0604020202020204" pitchFamily="34" charset="0"/>
                  </a:rPr>
                  <a:t>uthor Berner was supported by NASA </a:t>
                </a:r>
                <a:r>
                  <a:rPr lang="en-US" sz="1200" kern="1200" dirty="0">
                    <a:solidFill>
                      <a:schemeClr val="tx1"/>
                    </a:solidFill>
                    <a:effectLst/>
                    <a:latin typeface="+mn-lt"/>
                    <a:ea typeface="+mn-ea"/>
                    <a:cs typeface="+mn-cs"/>
                  </a:rPr>
                  <a:t>NNX14AN65H</a:t>
                </a:r>
                <a:r>
                  <a:rPr lang="en-US" sz="1200" b="0" kern="1200" dirty="0">
                    <a:solidFill>
                      <a:schemeClr val="tx1"/>
                    </a:solidFill>
                    <a:effectLst/>
                    <a:latin typeface="Arial" panose="020B0604020202020204" pitchFamily="34" charset="0"/>
                    <a:ea typeface="+mn-ea"/>
                    <a:cs typeface="Arial" panose="020B0604020202020204" pitchFamily="34" charset="0"/>
                  </a:rPr>
                  <a:t> (NASA</a:t>
                </a:r>
                <a:r>
                  <a:rPr lang="en-US" sz="1200" b="0" kern="1200" baseline="0" dirty="0">
                    <a:solidFill>
                      <a:schemeClr val="tx1"/>
                    </a:solidFill>
                    <a:effectLst/>
                    <a:latin typeface="Arial" panose="020B0604020202020204" pitchFamily="34" charset="0"/>
                    <a:ea typeface="+mn-ea"/>
                    <a:cs typeface="Arial" panose="020B0604020202020204" pitchFamily="34" charset="0"/>
                  </a:rPr>
                  <a:t> Earth and Space Science Fellowship in the Biodiversity and Carbon Cycle programs)</a:t>
                </a:r>
                <a:endParaRPr lang="en-US" sz="1200" b="0" kern="1200" dirty="0">
                  <a:solidFill>
                    <a:schemeClr val="tx1"/>
                  </a:solidFill>
                  <a:effectLst/>
                  <a:latin typeface="Arial" panose="020B0604020202020204" pitchFamily="34" charset="0"/>
                  <a:ea typeface="+mn-ea"/>
                  <a:cs typeface="Arial" panose="020B0604020202020204" pitchFamily="34" charset="0"/>
                </a:endParaRPr>
              </a:p>
              <a:p>
                <a:r>
                  <a:rPr lang="en-US" sz="1200" b="0" kern="1200" dirty="0">
                    <a:solidFill>
                      <a:schemeClr val="tx1"/>
                    </a:solidFill>
                    <a:effectLst/>
                    <a:latin typeface="Arial" panose="020B0604020202020204" pitchFamily="34" charset="0"/>
                    <a:ea typeface="+mn-ea"/>
                    <a:cs typeface="Arial" panose="020B0604020202020204" pitchFamily="34" charset="0"/>
                  </a:rPr>
                  <a:t> </a:t>
                </a:r>
              </a:p>
              <a:p>
                <a:r>
                  <a:rPr lang="en-US" sz="1200" b="1" kern="1200" dirty="0" smtClean="0">
                    <a:solidFill>
                      <a:schemeClr val="tx1"/>
                    </a:solidFill>
                    <a:effectLst/>
                    <a:latin typeface="Arial" panose="020B0604020202020204" pitchFamily="34" charset="0"/>
                    <a:ea typeface="+mn-ea"/>
                    <a:cs typeface="Arial" panose="020B0604020202020204" pitchFamily="34" charset="0"/>
                  </a:rPr>
                  <a:t>Top </a:t>
                </a:r>
                <a:r>
                  <a:rPr lang="en-US" sz="1200" b="1" kern="1200" dirty="0">
                    <a:solidFill>
                      <a:schemeClr val="tx1"/>
                    </a:solidFill>
                    <a:effectLst/>
                    <a:latin typeface="Arial" panose="020B0604020202020204" pitchFamily="34" charset="0"/>
                    <a:ea typeface="+mn-ea"/>
                    <a:cs typeface="Arial" panose="020B0604020202020204" pitchFamily="34" charset="0"/>
                  </a:rPr>
                  <a:t>figure:  </a:t>
                </a:r>
                <a:r>
                  <a:rPr lang="en-US" sz="1200" b="0" kern="1200" dirty="0">
                    <a:solidFill>
                      <a:schemeClr val="tx1"/>
                    </a:solidFill>
                    <a:effectLst/>
                    <a:latin typeface="Arial" panose="020B0604020202020204" pitchFamily="34" charset="0"/>
                    <a:ea typeface="+mn-ea"/>
                    <a:cs typeface="Arial" panose="020B0604020202020204" pitchFamily="34" charset="0"/>
                  </a:rPr>
                  <a:t>M</a:t>
                </a:r>
                <a:r>
                  <a:rPr lang="en-US" sz="1200" b="0" kern="1200" baseline="0" dirty="0">
                    <a:solidFill>
                      <a:schemeClr val="tx1"/>
                    </a:solidFill>
                    <a:effectLst/>
                    <a:latin typeface="Arial" panose="020B0604020202020204" pitchFamily="34" charset="0"/>
                    <a:ea typeface="+mn-ea"/>
                    <a:cs typeface="Arial" panose="020B0604020202020204" pitchFamily="34" charset="0"/>
                  </a:rPr>
                  <a:t>ean annual water availability (1985-2014) across the western United States. </a:t>
                </a:r>
              </a:p>
              <a:p>
                <a:r>
                  <a:rPr lang="en-US" sz="1200" b="1" kern="1200" dirty="0">
                    <a:solidFill>
                      <a:schemeClr val="tx1"/>
                    </a:solidFill>
                    <a:effectLst/>
                    <a:latin typeface="Arial" panose="020B0604020202020204" pitchFamily="34" charset="0"/>
                    <a:ea typeface="+mn-ea"/>
                    <a:cs typeface="Arial" panose="020B0604020202020204" pitchFamily="34" charset="0"/>
                  </a:rPr>
                  <a:t>Bottom figure: </a:t>
                </a:r>
                <a:r>
                  <a:rPr lang="en-US" sz="1200" b="0" kern="1200" dirty="0">
                    <a:solidFill>
                      <a:schemeClr val="tx1"/>
                    </a:solidFill>
                    <a:effectLst/>
                    <a:latin typeface="Arial" panose="020B0604020202020204" pitchFamily="34" charset="0"/>
                    <a:ea typeface="+mn-ea"/>
                    <a:cs typeface="Arial" panose="020B0604020202020204" pitchFamily="34" charset="0"/>
                  </a:rPr>
                  <a:t>Change</a:t>
                </a:r>
                <a:r>
                  <a:rPr lang="en-US" sz="1200" b="0" kern="1200" baseline="0" dirty="0">
                    <a:solidFill>
                      <a:schemeClr val="tx1"/>
                    </a:solidFill>
                    <a:effectLst/>
                    <a:latin typeface="Arial" panose="020B0604020202020204" pitchFamily="34" charset="0"/>
                    <a:ea typeface="+mn-ea"/>
                    <a:cs typeface="Arial" panose="020B0604020202020204" pitchFamily="34" charset="0"/>
                  </a:rPr>
                  <a:t>s in tree biomass and productivity with annual water availability based on (left panel) forest inventory measurements from WA, OR, and CA and (right panel) remote sensing observations covering 18 million hectare of mature forest across the western United States. </a:t>
                </a:r>
                <a:r>
                  <a:rPr lang="en-US" sz="1200" b="1" i="0" u="none" strike="noStrike" kern="1200" baseline="0" dirty="0" smtClean="0">
                    <a:solidFill>
                      <a:schemeClr val="tx1"/>
                    </a:solidFill>
                    <a:effectLst/>
                    <a:latin typeface="Arial" panose="020B0604020202020204" pitchFamily="34" charset="0"/>
                    <a:ea typeface="+mn-ea"/>
                    <a:cs typeface="Arial" panose="020B0604020202020204" pitchFamily="34" charset="0"/>
                  </a:rPr>
                  <a:t>note: </a:t>
                </a:r>
                <a:r>
                  <a:rPr lang="en-US" sz="1200" b="0" kern="1200" baseline="0" dirty="0" smtClean="0">
                    <a:solidFill>
                      <a:schemeClr val="tx1"/>
                    </a:solidFill>
                    <a:effectLst/>
                    <a:latin typeface="Arial" panose="020B0604020202020204" pitchFamily="34" charset="0"/>
                    <a:ea typeface="+mn-ea"/>
                    <a:cs typeface="Arial" panose="020B0604020202020204" pitchFamily="34" charset="0"/>
                  </a:rPr>
                  <a:t>The thin black lines in the bottom four-panel figure depict median tree biomass or productivity computed at 10 cm yr</a:t>
                </a:r>
                <a:r>
                  <a:rPr lang="en-US" sz="1200" b="0" kern="1200" baseline="30000" dirty="0" smtClean="0">
                    <a:solidFill>
                      <a:schemeClr val="tx1"/>
                    </a:solidFill>
                    <a:effectLst/>
                    <a:latin typeface="Arial" panose="020B0604020202020204" pitchFamily="34" charset="0"/>
                    <a:ea typeface="+mn-ea"/>
                    <a:cs typeface="Arial" panose="020B0604020202020204" pitchFamily="34" charset="0"/>
                  </a:rPr>
                  <a:t>-1</a:t>
                </a:r>
                <a:r>
                  <a:rPr lang="en-US" sz="1200" b="0" kern="1200" baseline="0" dirty="0" smtClean="0">
                    <a:solidFill>
                      <a:schemeClr val="tx1"/>
                    </a:solidFill>
                    <a:effectLst/>
                    <a:latin typeface="Arial" panose="020B0604020202020204" pitchFamily="34" charset="0"/>
                    <a:ea typeface="+mn-ea"/>
                    <a:cs typeface="Arial" panose="020B0604020202020204" pitchFamily="34" charset="0"/>
                  </a:rPr>
                  <a:t> intervals in water availability. The dark gray bands encompass 50% of observations, while the light gray bands encompass 90% of observations.    </a:t>
                </a:r>
                <a:endParaRPr lang="en-US" sz="1200" b="1" i="0" u="none" strike="noStrike" kern="1200" baseline="0" dirty="0" smtClean="0">
                  <a:solidFill>
                    <a:schemeClr val="tx1"/>
                  </a:solidFill>
                  <a:latin typeface="Arial" panose="020B0604020202020204" pitchFamily="34" charset="0"/>
                  <a:ea typeface="+mn-ea"/>
                  <a:cs typeface="Arial" panose="020B0604020202020204" pitchFamily="34" charset="0"/>
                </a:endParaRPr>
              </a:p>
              <a:p>
                <a:endParaRPr lang="en-US" sz="1200" b="1"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Abstract</a:t>
                </a:r>
                <a:r>
                  <a:rPr lang="en-US" sz="1200" kern="1200" dirty="0">
                    <a:solidFill>
                      <a:schemeClr val="tx1"/>
                    </a:solidFill>
                    <a:effectLst/>
                    <a:latin typeface="Arial" panose="020B0604020202020204" pitchFamily="34" charset="0"/>
                    <a:ea typeface="+mn-ea"/>
                    <a:cs typeface="Arial" panose="020B0604020202020204" pitchFamily="34" charset="0"/>
                  </a:rPr>
                  <a:t>:</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mn-lt"/>
                    <a:ea typeface="+mn-ea"/>
                    <a:cs typeface="+mn-cs"/>
                  </a:rPr>
                  <a:t>Water availability constrains the structure and function of terrestrial ecosystems and is projected to change in many parts of the world over the coming century. We quantified the response of tree net primary productivity (NPP), live biomass (BIO), and mean carbon residence time (CRT=BIO/NPP) to spatial variation in water availability in the western US. We used forest inventory measurements from 1,953 mature stands (&gt;100 years) in Washington, Oregon, and California (WAORCA) along with satellite and climate data sets covering the western US. We summarized forest structure and function in both domains along a 400 cm yr</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hydrologic gradient, quantified with a climate moisture index (CMI) based on the difference between precipitation and reference evapotranspiration summed over the water-year (October-September) and then averaged annually from 1985-2014 (</a:t>
                </a:r>
                <a:r>
                  <a:rPr lang="en-US" sz="1200" i="0" kern="1200">
                    <a:solidFill>
                      <a:schemeClr val="tx1"/>
                    </a:solidFill>
                    <a:effectLst/>
                    <a:latin typeface="Cambria Math" panose="02040503050406030204" pitchFamily="18" charset="0"/>
                    <a:ea typeface="+mn-ea"/>
                    <a:cs typeface="+mn-cs"/>
                  </a:rPr>
                  <a:t>CMI_¯wy</a:t>
                </a:r>
                <a:r>
                  <a:rPr lang="en-US" sz="1200" kern="1200" dirty="0">
                    <a:solidFill>
                      <a:schemeClr val="tx1"/>
                    </a:solidFill>
                    <a:effectLst/>
                    <a:latin typeface="+mn-lt"/>
                    <a:ea typeface="+mn-ea"/>
                    <a:cs typeface="+mn-cs"/>
                  </a:rPr>
                  <a:t>). Median NPP, BIO, and CRT computed at 10 cm</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yr</a:t>
                </a:r>
                <a:r>
                  <a:rPr lang="en-US" sz="1200" kern="1200" baseline="30000" dirty="0">
                    <a:solidFill>
                      <a:schemeClr val="tx1"/>
                    </a:solidFill>
                    <a:effectLst/>
                    <a:latin typeface="+mn-lt"/>
                    <a:ea typeface="+mn-ea"/>
                    <a:cs typeface="+mn-cs"/>
                  </a:rPr>
                  <a:t>-1 </a:t>
                </a:r>
                <a:r>
                  <a:rPr lang="en-US" sz="1200" kern="1200" dirty="0">
                    <a:solidFill>
                      <a:schemeClr val="tx1"/>
                    </a:solidFill>
                    <a:effectLst/>
                    <a:latin typeface="+mn-lt"/>
                    <a:ea typeface="+mn-ea"/>
                    <a:cs typeface="+mn-cs"/>
                  </a:rPr>
                  <a:t>intervals along the </a:t>
                </a:r>
                <a:r>
                  <a:rPr lang="en-US" sz="1200" i="0" kern="1200">
                    <a:solidFill>
                      <a:schemeClr val="tx1"/>
                    </a:solidFill>
                    <a:effectLst/>
                    <a:latin typeface="Cambria Math" panose="02040503050406030204" pitchFamily="18" charset="0"/>
                    <a:ea typeface="+mn-ea"/>
                    <a:cs typeface="+mn-cs"/>
                  </a:rPr>
                  <a:t>CMI_¯wy</a:t>
                </a:r>
                <a:r>
                  <a:rPr lang="en-US" sz="1200" kern="1200" dirty="0">
                    <a:solidFill>
                      <a:schemeClr val="tx1"/>
                    </a:solidFill>
                    <a:effectLst/>
                    <a:latin typeface="+mn-lt"/>
                    <a:ea typeface="+mn-ea"/>
                    <a:cs typeface="+mn-cs"/>
                  </a:rPr>
                  <a:t> gradient increased monotonically with increasing </a:t>
                </a:r>
                <a:r>
                  <a:rPr lang="en-US" sz="1200" i="0" kern="1200">
                    <a:solidFill>
                      <a:schemeClr val="tx1"/>
                    </a:solidFill>
                    <a:effectLst/>
                    <a:latin typeface="Cambria Math" panose="02040503050406030204" pitchFamily="18" charset="0"/>
                    <a:ea typeface="+mn-ea"/>
                    <a:cs typeface="+mn-cs"/>
                  </a:rPr>
                  <a:t>CMI_¯wy</a:t>
                </a:r>
                <a:r>
                  <a:rPr lang="en-US" sz="1200" kern="1200" dirty="0">
                    <a:solidFill>
                      <a:schemeClr val="tx1"/>
                    </a:solidFill>
                    <a:effectLst/>
                    <a:latin typeface="+mn-lt"/>
                    <a:ea typeface="+mn-ea"/>
                    <a:cs typeface="+mn-cs"/>
                  </a:rPr>
                  <a:t> across both WAORCA (</a:t>
                </a:r>
                <a:r>
                  <a:rPr lang="en-US" sz="1200" kern="1200" dirty="0" err="1">
                    <a:solidFill>
                      <a:schemeClr val="tx1"/>
                    </a:solidFill>
                    <a:effectLst/>
                    <a:latin typeface="+mn-lt"/>
                    <a:ea typeface="+mn-ea"/>
                    <a:cs typeface="+mn-cs"/>
                  </a:rPr>
                  <a:t>r</a:t>
                </a:r>
                <a:r>
                  <a:rPr lang="en-US" sz="1200" kern="1200" baseline="-25000" dirty="0" err="1">
                    <a:solidFill>
                      <a:schemeClr val="tx1"/>
                    </a:solidFill>
                    <a:effectLst/>
                    <a:latin typeface="+mn-lt"/>
                    <a:ea typeface="+mn-ea"/>
                    <a:cs typeface="+mn-cs"/>
                  </a:rPr>
                  <a:t>s</a:t>
                </a:r>
                <a:r>
                  <a:rPr lang="en-US" sz="1200" kern="1200" dirty="0">
                    <a:solidFill>
                      <a:schemeClr val="tx1"/>
                    </a:solidFill>
                    <a:effectLst/>
                    <a:latin typeface="+mn-lt"/>
                    <a:ea typeface="+mn-ea"/>
                    <a:cs typeface="+mn-cs"/>
                  </a:rPr>
                  <a:t>=0.93-0.96, p&lt;0.001) and the western US (</a:t>
                </a:r>
                <a:r>
                  <a:rPr lang="en-US" sz="1200" kern="1200" dirty="0" err="1">
                    <a:solidFill>
                      <a:schemeClr val="tx1"/>
                    </a:solidFill>
                    <a:effectLst/>
                    <a:latin typeface="+mn-lt"/>
                    <a:ea typeface="+mn-ea"/>
                    <a:cs typeface="+mn-cs"/>
                  </a:rPr>
                  <a:t>r</a:t>
                </a:r>
                <a:r>
                  <a:rPr lang="en-US" sz="1200" kern="1200" baseline="-25000" dirty="0" err="1">
                    <a:solidFill>
                      <a:schemeClr val="tx1"/>
                    </a:solidFill>
                    <a:effectLst/>
                    <a:latin typeface="+mn-lt"/>
                    <a:ea typeface="+mn-ea"/>
                    <a:cs typeface="+mn-cs"/>
                  </a:rPr>
                  <a:t>s</a:t>
                </a:r>
                <a:r>
                  <a:rPr lang="en-US" sz="1200" kern="1200" dirty="0">
                    <a:solidFill>
                      <a:schemeClr val="tx1"/>
                    </a:solidFill>
                    <a:effectLst/>
                    <a:latin typeface="+mn-lt"/>
                    <a:ea typeface="+mn-ea"/>
                    <a:cs typeface="+mn-cs"/>
                  </a:rPr>
                  <a:t>=0.93-0.99, p&lt;0.001). Field measurements from WAORCA showed that median NPP increased from 2.2 to 5.6 Mg C ha</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yr</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between the driest and wettest 5% of sites, while BIO increased from 26 to 281 Mg C ha</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and CRT increased from 11 to 49 years. The satellite data sets revealed similar changes over the western US, though these data sets tended to plateau in the wettest areas, suggesting that additional efforts are needed to better quantify NPP and BIO from satellites in high-productivity, high-biomass forests. Our results illustrate that long-term average water availability is a key environmental constraint on tree productivity, carbon storage, and carbon residence time in mature forests across the western US, underscoring the need to assess potential ecosystem response to projected warming and drying over the coming century. </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b="1" kern="1200" dirty="0">
                    <a:solidFill>
                      <a:schemeClr val="tx1"/>
                    </a:solidFill>
                    <a:effectLst/>
                    <a:latin typeface="Arial" panose="020B0604020202020204" pitchFamily="34" charset="0"/>
                    <a:ea typeface="+mn-ea"/>
                    <a:cs typeface="Arial" panose="020B0604020202020204" pitchFamily="34" charset="0"/>
                  </a:rPr>
                  <a:t>Remote sensing:</a:t>
                </a:r>
                <a:r>
                  <a:rPr lang="en-US" sz="1200" b="0" kern="1200" baseline="0" dirty="0">
                    <a:solidFill>
                      <a:schemeClr val="tx1"/>
                    </a:solidFill>
                    <a:effectLst/>
                    <a:latin typeface="Arial" panose="020B0604020202020204" pitchFamily="34" charset="0"/>
                    <a:ea typeface="+mn-ea"/>
                    <a:cs typeface="Arial" panose="020B0604020202020204" pitchFamily="34" charset="0"/>
                  </a:rPr>
                  <a:t> Quantified forest net primary productivity and leaf area across the western United States using standard MODIS products. Quantified regional forest biomass using three existing biomass maps derived from Landsat, MODIS, and other satellites. Lastly, r</a:t>
                </a:r>
                <a:r>
                  <a:rPr lang="en-US" sz="1200" kern="1200" dirty="0">
                    <a:solidFill>
                      <a:schemeClr val="tx1"/>
                    </a:solidFill>
                    <a:effectLst/>
                    <a:latin typeface="Arial" panose="020B0604020202020204" pitchFamily="34" charset="0"/>
                    <a:ea typeface="+mn-ea"/>
                    <a:cs typeface="Arial" panose="020B0604020202020204" pitchFamily="34" charset="0"/>
                  </a:rPr>
                  <a:t>estricted</a:t>
                </a:r>
                <a:r>
                  <a:rPr lang="en-US" sz="1200" kern="1200" baseline="0" dirty="0">
                    <a:solidFill>
                      <a:schemeClr val="tx1"/>
                    </a:solidFill>
                    <a:effectLst/>
                    <a:latin typeface="Arial" panose="020B0604020202020204" pitchFamily="34" charset="0"/>
                    <a:ea typeface="+mn-ea"/>
                    <a:cs typeface="Arial" panose="020B0604020202020204" pitchFamily="34" charset="0"/>
                  </a:rPr>
                  <a:t> analysis to mature forests (&gt;100 </a:t>
                </a:r>
                <a:r>
                  <a:rPr lang="en-US" sz="1200" kern="1200" baseline="0" dirty="0" err="1">
                    <a:solidFill>
                      <a:schemeClr val="tx1"/>
                    </a:solidFill>
                    <a:effectLst/>
                    <a:latin typeface="Arial" panose="020B0604020202020204" pitchFamily="34" charset="0"/>
                    <a:ea typeface="+mn-ea"/>
                    <a:cs typeface="Arial" panose="020B0604020202020204" pitchFamily="34" charset="0"/>
                  </a:rPr>
                  <a:t>yrs</a:t>
                </a:r>
                <a:r>
                  <a:rPr lang="en-US" sz="1200" kern="1200" baseline="0" dirty="0">
                    <a:solidFill>
                      <a:schemeClr val="tx1"/>
                    </a:solidFill>
                    <a:effectLst/>
                    <a:latin typeface="Arial" panose="020B0604020202020204" pitchFamily="34" charset="0"/>
                    <a:ea typeface="+mn-ea"/>
                    <a:cs typeface="Arial" panose="020B0604020202020204" pitchFamily="34" charset="0"/>
                  </a:rPr>
                  <a:t>) using the MODIS land cover product and a forest age map derived using Landsat. </a:t>
                </a:r>
                <a:endParaRPr lang="en-US" sz="1200" kern="1200" baseline="0" dirty="0" smtClean="0">
                  <a:solidFill>
                    <a:schemeClr val="tx1"/>
                  </a:solidFill>
                  <a:effectLst/>
                  <a:latin typeface="Arial" panose="020B0604020202020204" pitchFamily="34" charset="0"/>
                  <a:ea typeface="+mn-ea"/>
                  <a:cs typeface="Arial" panose="020B0604020202020204" pitchFamily="34" charset="0"/>
                </a:endParaRPr>
              </a:p>
              <a:p>
                <a:endParaRPr lang="en-US" sz="1200" kern="1200" baseline="0" dirty="0" smtClean="0">
                  <a:solidFill>
                    <a:schemeClr val="tx1"/>
                  </a:solidFill>
                  <a:effectLst/>
                  <a:latin typeface="Arial" panose="020B0604020202020204" pitchFamily="34" charset="0"/>
                  <a:ea typeface="+mn-ea"/>
                  <a:cs typeface="Arial" panose="020B0604020202020204" pitchFamily="34" charset="0"/>
                </a:endParaRPr>
              </a:p>
              <a:p>
                <a:r>
                  <a:rPr lang="en-US" sz="1200" b="1" kern="1200" baseline="0" dirty="0" smtClean="0">
                    <a:solidFill>
                      <a:schemeClr val="tx1"/>
                    </a:solidFill>
                    <a:effectLst/>
                    <a:latin typeface="Arial" panose="020B0604020202020204" pitchFamily="34" charset="0"/>
                    <a:ea typeface="+mn-ea"/>
                    <a:cs typeface="Arial" panose="020B0604020202020204" pitchFamily="34" charset="0"/>
                  </a:rPr>
                  <a:t>How is this study different from previous work:</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1" kern="1200" baseline="0" dirty="0" smtClean="0">
                    <a:solidFill>
                      <a:schemeClr val="tx1"/>
                    </a:solidFill>
                    <a:effectLst/>
                    <a:latin typeface="Arial" panose="020B0604020202020204" pitchFamily="34" charset="0"/>
                    <a:ea typeface="+mn-ea"/>
                    <a:cs typeface="Arial" panose="020B0604020202020204" pitchFamily="34" charset="0"/>
                  </a:rPr>
                  <a:t>Spatial extent: </a:t>
                </a:r>
                <a:r>
                  <a:rPr lang="en-US" sz="1200" kern="1200" dirty="0" smtClean="0">
                    <a:solidFill>
                      <a:schemeClr val="tx1"/>
                    </a:solidFill>
                    <a:effectLst/>
                    <a:latin typeface="+mn-lt"/>
                    <a:ea typeface="+mn-ea"/>
                    <a:cs typeface="+mn-cs"/>
                  </a:rPr>
                  <a:t>Authors demonstrate these bioclimatic relationships using both forest inventory and remote sensing observations across a </a:t>
                </a:r>
                <a:r>
                  <a:rPr lang="en-US" sz="1200" u="sng" kern="1200" dirty="0" smtClean="0">
                    <a:solidFill>
                      <a:schemeClr val="tx1"/>
                    </a:solidFill>
                    <a:effectLst/>
                    <a:latin typeface="+mn-lt"/>
                    <a:ea typeface="+mn-ea"/>
                    <a:cs typeface="+mn-cs"/>
                  </a:rPr>
                  <a:t>much</a:t>
                </a:r>
                <a:r>
                  <a:rPr lang="en-US" sz="1200" kern="1200" dirty="0" smtClean="0">
                    <a:solidFill>
                      <a:schemeClr val="tx1"/>
                    </a:solidFill>
                    <a:effectLst/>
                    <a:latin typeface="+mn-lt"/>
                    <a:ea typeface="+mn-ea"/>
                    <a:cs typeface="+mn-cs"/>
                  </a:rPr>
                  <a:t> large spatial extent than prior studies. For instance, prior field studies from the region focused on &lt;20 sites, whereas this study examined nearly 2,000 sites, along with remote sensing observations to cover another 18 </a:t>
                </a:r>
                <a:r>
                  <a:rPr lang="en-US" sz="1200" kern="1200" dirty="0" err="1" smtClean="0">
                    <a:solidFill>
                      <a:schemeClr val="tx1"/>
                    </a:solidFill>
                    <a:effectLst/>
                    <a:latin typeface="+mn-lt"/>
                    <a:ea typeface="+mn-ea"/>
                    <a:cs typeface="+mn-cs"/>
                  </a:rPr>
                  <a:t>Mha</a:t>
                </a:r>
                <a:r>
                  <a:rPr lang="en-US" sz="1200" kern="1200" dirty="0" smtClean="0">
                    <a:solidFill>
                      <a:schemeClr val="tx1"/>
                    </a:solidFill>
                    <a:effectLst/>
                    <a:latin typeface="+mn-lt"/>
                    <a:ea typeface="+mn-ea"/>
                    <a:cs typeface="+mn-cs"/>
                  </a:rPr>
                  <a:t> of mature forest. Additionally, study area included forests ranging from dry woodlands to coastal temperate rainforest and thus nearly spanned the known global range in forest biomass.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1" kern="1200" dirty="0" smtClean="0">
                    <a:solidFill>
                      <a:schemeClr val="tx1"/>
                    </a:solidFill>
                    <a:effectLst/>
                    <a:latin typeface="+mn-lt"/>
                    <a:ea typeface="+mn-ea"/>
                    <a:cs typeface="+mn-cs"/>
                  </a:rPr>
                  <a:t>Metric for water availability.  </a:t>
                </a:r>
                <a:r>
                  <a:rPr lang="en-US" sz="1200" b="0" kern="1200" dirty="0" smtClean="0">
                    <a:solidFill>
                      <a:schemeClr val="tx1"/>
                    </a:solidFill>
                    <a:effectLst/>
                    <a:latin typeface="+mn-lt"/>
                    <a:ea typeface="+mn-ea"/>
                    <a:cs typeface="+mn-cs"/>
                  </a:rPr>
                  <a:t>Authors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quantified water availability as monthly precipitation minus reference evapotranspiration (ET</a:t>
                </a:r>
                <a:r>
                  <a:rPr lang="en-US" sz="1200" kern="1200" baseline="-250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 summed over the water year, recognizing that both atmospheric input and demand influence the amount of water available to plants. Prior studies mostly used mean annual precipitation to quantify water availability when examining bioclimatic relationships, yet this misses an important component of the water budget that is expected to change with regional warming. Including ET</a:t>
                </a:r>
                <a:r>
                  <a:rPr lang="en-US" sz="1200" kern="1200" baseline="-250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 allowed researchers to better resolve how water availability constrained forest characteristics, especially in areas with very low precipitation, but variable ET</a:t>
                </a:r>
                <a:r>
                  <a:rPr lang="en-US" sz="1200" kern="1200" baseline="-250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 .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Additional</a:t>
                </a:r>
                <a:r>
                  <a:rPr lang="en-US" sz="1200" b="1" kern="1200" baseline="0" dirty="0" smtClean="0">
                    <a:solidFill>
                      <a:schemeClr val="tx1"/>
                    </a:solidFill>
                    <a:effectLst/>
                    <a:latin typeface="+mn-lt"/>
                    <a:ea typeface="+mn-ea"/>
                    <a:cs typeface="+mn-cs"/>
                  </a:rPr>
                  <a:t> Significance</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smtClean="0">
                    <a:solidFill>
                      <a:schemeClr val="tx1"/>
                    </a:solidFill>
                    <a:effectLst/>
                    <a:latin typeface="+mn-lt"/>
                    <a:ea typeface="+mn-ea"/>
                    <a:cs typeface="+mn-cs"/>
                  </a:rPr>
                  <a:t>Examined </a:t>
                </a:r>
                <a:r>
                  <a:rPr lang="en-US" sz="1200" b="1" kern="1200" dirty="0" smtClean="0">
                    <a:solidFill>
                      <a:schemeClr val="tx1"/>
                    </a:solidFill>
                    <a:effectLst/>
                    <a:latin typeface="+mn-lt"/>
                    <a:ea typeface="+mn-ea"/>
                    <a:cs typeface="+mn-cs"/>
                  </a:rPr>
                  <a:t>mean carbon residence time (CRT) </a:t>
                </a:r>
                <a:r>
                  <a:rPr lang="en-US" sz="1200" kern="1200" dirty="0" smtClean="0">
                    <a:solidFill>
                      <a:schemeClr val="tx1"/>
                    </a:solidFill>
                    <a:effectLst/>
                    <a:latin typeface="+mn-lt"/>
                    <a:ea typeface="+mn-ea"/>
                    <a:cs typeface="+mn-cs"/>
                  </a:rPr>
                  <a:t>in live tree biomass, which is an important source of uncertainty in ecosystem models. We show that CRT increased from ~10 years in the driest forests to ~50 years in the wettest forests, underscoring a pronounced change in ecosystem dynamics that should be reflected in projections from ecosystem models.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1" kern="1200" dirty="0" smtClean="0">
                    <a:solidFill>
                      <a:schemeClr val="tx1"/>
                    </a:solidFill>
                    <a:effectLst/>
                    <a:latin typeface="+mn-lt"/>
                    <a:ea typeface="+mn-ea"/>
                    <a:cs typeface="+mn-cs"/>
                  </a:rPr>
                  <a:t>Evaluated bioclimatic relationships derived from remote sensing </a:t>
                </a:r>
                <a:r>
                  <a:rPr lang="en-US" sz="1200" kern="1200" dirty="0" smtClean="0">
                    <a:solidFill>
                      <a:schemeClr val="tx1"/>
                    </a:solidFill>
                    <a:effectLst/>
                    <a:latin typeface="+mn-lt"/>
                    <a:ea typeface="+mn-ea"/>
                    <a:cs typeface="+mn-cs"/>
                  </a:rPr>
                  <a:t>against those derived from field observations. The two approaches showed broad agreement though the comparison also highlighted current shortcomings in the ability of remote sensing to capture forest conditions in high-biomass forests</a:t>
                </a:r>
                <a:endParaRPr lang="en-US" sz="1200" b="1" kern="1200" dirty="0" smtClean="0">
                  <a:solidFill>
                    <a:schemeClr val="tx1"/>
                  </a:solidFill>
                  <a:effectLst/>
                  <a:latin typeface="+mn-lt"/>
                  <a:ea typeface="+mn-ea"/>
                  <a:cs typeface="+mn-cs"/>
                </a:endParaRPr>
              </a:p>
              <a:p>
                <a:endParaRPr lang="en-US" sz="1200" b="1" kern="1200" dirty="0">
                  <a:solidFill>
                    <a:schemeClr val="tx1"/>
                  </a:solidFill>
                  <a:effectLst/>
                  <a:latin typeface="Arial" panose="020B0604020202020204" pitchFamily="34" charset="0"/>
                  <a:ea typeface="+mn-ea"/>
                  <a:cs typeface="Arial" panose="020B0604020202020204" pitchFamily="34" charset="0"/>
                </a:endParaRPr>
              </a:p>
              <a:p>
                <a:endParaRPr lang="en-US" sz="1200" kern="1200" dirty="0">
                  <a:solidFill>
                    <a:schemeClr val="tx1"/>
                  </a:solidFill>
                  <a:effectLst/>
                  <a:latin typeface="Arial" panose="020B0604020202020204" pitchFamily="34" charset="0"/>
                  <a:ea typeface="+mn-ea"/>
                  <a:cs typeface="Arial" panose="020B0604020202020204" pitchFamily="34" charset="0"/>
                </a:endParaRPr>
              </a:p>
            </p:txBody>
          </p:sp>
        </mc:Fallback>
      </mc:AlternateContent>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FC8A2A-ABBF-47EA-B05E-FED043A518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0633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06" charset="0"/>
                <a:ea typeface="ＭＳ Ｐゴシック" pitchFamily="-106" charset="-128"/>
              </a:defRPr>
            </a:lvl1pPr>
            <a:lvl2pPr marL="742950" indent="-285750">
              <a:spcBef>
                <a:spcPct val="30000"/>
              </a:spcBef>
              <a:defRPr sz="1200">
                <a:solidFill>
                  <a:schemeClr val="tx1"/>
                </a:solidFill>
                <a:latin typeface="Times" pitchFamily="-106" charset="0"/>
                <a:ea typeface="ＭＳ Ｐゴシック" pitchFamily="-106" charset="-128"/>
              </a:defRPr>
            </a:lvl2pPr>
            <a:lvl3pPr marL="1143000" indent="-228600">
              <a:spcBef>
                <a:spcPct val="30000"/>
              </a:spcBef>
              <a:defRPr sz="1200">
                <a:solidFill>
                  <a:schemeClr val="tx1"/>
                </a:solidFill>
                <a:latin typeface="Times" pitchFamily="-106" charset="0"/>
                <a:ea typeface="ＭＳ Ｐゴシック" pitchFamily="-106" charset="-128"/>
              </a:defRPr>
            </a:lvl3pPr>
            <a:lvl4pPr marL="1600200" indent="-228600">
              <a:spcBef>
                <a:spcPct val="30000"/>
              </a:spcBef>
              <a:defRPr sz="1200">
                <a:solidFill>
                  <a:schemeClr val="tx1"/>
                </a:solidFill>
                <a:latin typeface="Times" pitchFamily="-106" charset="0"/>
                <a:ea typeface="ＭＳ Ｐゴシック" pitchFamily="-106" charset="-128"/>
              </a:defRPr>
            </a:lvl4pPr>
            <a:lvl5pPr marL="2057400" indent="-228600">
              <a:spcBef>
                <a:spcPct val="30000"/>
              </a:spcBef>
              <a:defRPr sz="1200">
                <a:solidFill>
                  <a:schemeClr val="tx1"/>
                </a:solidFill>
                <a:latin typeface="Times" pitchFamily="-106"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9pPr>
          </a:lstStyle>
          <a:p>
            <a:pPr>
              <a:spcBef>
                <a:spcPct val="0"/>
              </a:spcBef>
            </a:pPr>
            <a:fld id="{B101207D-5BDA-4BED-8240-D3FC29C8C655}" type="slidenum">
              <a:rPr lang="en-US" altLang="en-US" smtClean="0">
                <a:latin typeface="Arial" charset="0"/>
              </a:rPr>
              <a:pPr>
                <a:spcBef>
                  <a:spcPct val="0"/>
                </a:spcBef>
              </a:pPr>
              <a:t>6</a:t>
            </a:fld>
            <a:endParaRPr lang="en-US" altLang="en-US" smtClean="0">
              <a:latin typeface="Arial" charset="0"/>
            </a:endParaRPr>
          </a:p>
        </p:txBody>
      </p:sp>
      <p:sp>
        <p:nvSpPr>
          <p:cNvPr id="512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pitchFamily="-106" charset="0"/>
                <a:ea typeface="ＭＳ Ｐゴシック" pitchFamily="-106" charset="-128"/>
              </a:defRPr>
            </a:lvl1pPr>
            <a:lvl2pPr marL="742950" indent="-285750">
              <a:spcBef>
                <a:spcPct val="30000"/>
              </a:spcBef>
              <a:defRPr sz="1200">
                <a:solidFill>
                  <a:schemeClr val="tx1"/>
                </a:solidFill>
                <a:latin typeface="Times" pitchFamily="-106" charset="0"/>
                <a:ea typeface="ＭＳ Ｐゴシック" pitchFamily="-106" charset="-128"/>
              </a:defRPr>
            </a:lvl2pPr>
            <a:lvl3pPr marL="1143000" indent="-228600">
              <a:spcBef>
                <a:spcPct val="30000"/>
              </a:spcBef>
              <a:defRPr sz="1200">
                <a:solidFill>
                  <a:schemeClr val="tx1"/>
                </a:solidFill>
                <a:latin typeface="Times" pitchFamily="-106" charset="0"/>
                <a:ea typeface="ＭＳ Ｐゴシック" pitchFamily="-106" charset="-128"/>
              </a:defRPr>
            </a:lvl3pPr>
            <a:lvl4pPr marL="1600200" indent="-228600">
              <a:spcBef>
                <a:spcPct val="30000"/>
              </a:spcBef>
              <a:defRPr sz="1200">
                <a:solidFill>
                  <a:schemeClr val="tx1"/>
                </a:solidFill>
                <a:latin typeface="Times" pitchFamily="-106" charset="0"/>
                <a:ea typeface="ＭＳ Ｐゴシック" pitchFamily="-106" charset="-128"/>
              </a:defRPr>
            </a:lvl4pPr>
            <a:lvl5pPr marL="2057400" indent="-228600">
              <a:spcBef>
                <a:spcPct val="30000"/>
              </a:spcBef>
              <a:defRPr sz="1200">
                <a:solidFill>
                  <a:schemeClr val="tx1"/>
                </a:solidFill>
                <a:latin typeface="Times" pitchFamily="-106"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9pPr>
          </a:lstStyle>
          <a:p>
            <a:pPr algn="r">
              <a:spcBef>
                <a:spcPct val="0"/>
              </a:spcBef>
            </a:pPr>
            <a:fld id="{DB0EE1A8-34CE-4F32-BF25-9D4E96A7F8DF}" type="slidenum">
              <a:rPr lang="en-US" altLang="en-US">
                <a:latin typeface="Arial" charset="0"/>
              </a:rPr>
              <a:pPr algn="r">
                <a:spcBef>
                  <a:spcPct val="0"/>
                </a:spcBef>
              </a:pPr>
              <a:t>6</a:t>
            </a:fld>
            <a:endParaRPr lang="en-US" altLang="en-US">
              <a:latin typeface="Arial" charset="0"/>
            </a:endParaRPr>
          </a:p>
        </p:txBody>
      </p:sp>
      <p:sp>
        <p:nvSpPr>
          <p:cNvPr id="5124" name="Rectangle 2"/>
          <p:cNvSpPr>
            <a:spLocks noGrp="1" noRot="1" noChangeAspect="1" noChangeArrowheads="1" noTextEdit="1"/>
          </p:cNvSpPr>
          <p:nvPr>
            <p:ph type="sldImg"/>
          </p:nvPr>
        </p:nvSpPr>
        <p:spPr>
          <a:ln/>
        </p:spPr>
      </p:sp>
      <p:sp>
        <p:nvSpPr>
          <p:cNvPr id="51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pitchFamily="-106" charset="0"/>
                <a:ea typeface="ＭＳ Ｐゴシック" pitchFamily="-106" charset="-128"/>
              </a:rPr>
              <a:t>Kathy Hibbard sent</a:t>
            </a:r>
          </a:p>
          <a:p>
            <a:r>
              <a:rPr lang="en-US" altLang="en-US" dirty="0" smtClean="0">
                <a:latin typeface="Times" pitchFamily="-106" charset="0"/>
                <a:ea typeface="ＭＳ Ｐゴシック" pitchFamily="-106" charset="-128"/>
              </a:rPr>
              <a:t>JPL</a:t>
            </a:r>
            <a:r>
              <a:rPr lang="en-US" altLang="en-US" baseline="0" dirty="0" smtClean="0">
                <a:latin typeface="Times" pitchFamily="-106" charset="0"/>
                <a:ea typeface="ＭＳ Ｐゴシック" pitchFamily="-106" charset="-128"/>
              </a:rPr>
              <a:t> was lead coordinator, but funding for analysis provided by DOE and NSF.</a:t>
            </a:r>
          </a:p>
          <a:p>
            <a:r>
              <a:rPr lang="en-US" sz="1200" kern="1200" dirty="0" smtClean="0">
                <a:solidFill>
                  <a:schemeClr val="tx1"/>
                </a:solidFill>
                <a:effectLst/>
                <a:latin typeface="+mn-lt"/>
                <a:ea typeface="+mn-ea"/>
                <a:cs typeface="+mn-cs"/>
              </a:rPr>
              <a:t>Kathy Hibbard also asked that while the conclusions attribute future improved analyses with GEDI, OCO3 and ECOSTRESS, would a </a:t>
            </a:r>
            <a:r>
              <a:rPr lang="en-US" sz="1200" kern="1200" dirty="0" err="1" smtClean="0">
                <a:solidFill>
                  <a:schemeClr val="tx1"/>
                </a:solidFill>
                <a:effectLst/>
                <a:latin typeface="+mn-lt"/>
                <a:ea typeface="+mn-ea"/>
                <a:cs typeface="+mn-cs"/>
              </a:rPr>
              <a:t>HyspIRI</a:t>
            </a:r>
            <a:r>
              <a:rPr lang="en-US" sz="1200" kern="1200" dirty="0" smtClean="0">
                <a:solidFill>
                  <a:schemeClr val="tx1"/>
                </a:solidFill>
                <a:effectLst/>
                <a:latin typeface="+mn-lt"/>
                <a:ea typeface="+mn-ea"/>
                <a:cs typeface="+mn-cs"/>
              </a:rPr>
              <a:t> spectrometer also add value to the Landsat data.</a:t>
            </a:r>
            <a:endParaRPr lang="en-US" altLang="en-US" baseline="0" dirty="0" smtClean="0">
              <a:latin typeface="Times" pitchFamily="-106" charset="0"/>
              <a:ea typeface="ＭＳ Ｐゴシック" pitchFamily="-106" charset="-128"/>
            </a:endParaRPr>
          </a:p>
          <a:p>
            <a:endParaRPr lang="en-US" altLang="en-US" baseline="0" dirty="0" smtClean="0">
              <a:latin typeface="Times" pitchFamily="-106" charset="0"/>
              <a:ea typeface="ＭＳ Ｐゴシック" pitchFamily="-106" charset="-128"/>
            </a:endParaRPr>
          </a:p>
          <a:p>
            <a:pPr marL="0" marR="0" indent="0" algn="l" defTabSz="913843" rtl="0" eaLnBrk="1" fontAlgn="auto" latinLnBrk="0" hangingPunct="1">
              <a:lnSpc>
                <a:spcPct val="100000"/>
              </a:lnSpc>
              <a:spcBef>
                <a:spcPts val="0"/>
              </a:spcBef>
              <a:spcAft>
                <a:spcPts val="0"/>
              </a:spcAft>
              <a:buClrTx/>
              <a:buSzTx/>
              <a:buFontTx/>
              <a:buNone/>
              <a:tabLst/>
              <a:defRPr/>
            </a:pPr>
            <a:r>
              <a:rPr lang="en-US" altLang="en-US" sz="1200" dirty="0" smtClean="0">
                <a:solidFill>
                  <a:schemeClr val="tx1">
                    <a:lumMod val="75000"/>
                    <a:lumOff val="25000"/>
                  </a:schemeClr>
                </a:solidFill>
              </a:rPr>
              <a:t>This work was supported by DOE’s Terrestrial Ecosystem Science program (Stover), NSF’s Ecosystem Science program (Kane), and NASA’s Terrestrial Ecology program (Margolis).</a:t>
            </a:r>
          </a:p>
          <a:p>
            <a:pPr marL="0" marR="0" indent="0" algn="l" defTabSz="913843" rtl="0" eaLnBrk="1" fontAlgn="auto" latinLnBrk="0" hangingPunct="1">
              <a:lnSpc>
                <a:spcPct val="100000"/>
              </a:lnSpc>
              <a:spcBef>
                <a:spcPts val="0"/>
              </a:spcBef>
              <a:spcAft>
                <a:spcPts val="0"/>
              </a:spcAft>
              <a:buClrTx/>
              <a:buSzTx/>
              <a:buFontTx/>
              <a:buNone/>
              <a:tabLst/>
              <a:defRPr/>
            </a:pPr>
            <a:endParaRPr lang="en-US" altLang="en-US" sz="1200" dirty="0" smtClean="0">
              <a:solidFill>
                <a:schemeClr val="tx1">
                  <a:lumMod val="75000"/>
                  <a:lumOff val="25000"/>
                </a:schemeClr>
              </a:solidFill>
            </a:endParaRPr>
          </a:p>
          <a:p>
            <a:pPr marL="0" marR="0" indent="0" algn="l" defTabSz="913843"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lumOff val="25000"/>
                  </a:schemeClr>
                </a:solidFill>
                <a:latin typeface="Arial" panose="020B0604020202020204" pitchFamily="34" charset="0"/>
                <a:cs typeface="Arial" panose="020B0604020202020204" pitchFamily="34" charset="0"/>
              </a:rPr>
              <a:t>Fisher, J.B., Sweeney, S., </a:t>
            </a:r>
            <a:r>
              <a:rPr lang="en-US" sz="1200" dirty="0" err="1" smtClean="0">
                <a:solidFill>
                  <a:schemeClr val="tx1">
                    <a:lumMod val="75000"/>
                    <a:lumOff val="25000"/>
                  </a:schemeClr>
                </a:solidFill>
                <a:latin typeface="Arial" panose="020B0604020202020204" pitchFamily="34" charset="0"/>
                <a:cs typeface="Arial" panose="020B0604020202020204" pitchFamily="34" charset="0"/>
              </a:rPr>
              <a:t>Brzostek</a:t>
            </a:r>
            <a:r>
              <a:rPr lang="en-US" sz="1200" dirty="0" smtClean="0">
                <a:solidFill>
                  <a:schemeClr val="tx1">
                    <a:lumMod val="75000"/>
                    <a:lumOff val="25000"/>
                  </a:schemeClr>
                </a:solidFill>
                <a:latin typeface="Arial" panose="020B0604020202020204" pitchFamily="34" charset="0"/>
                <a:cs typeface="Arial" panose="020B0604020202020204" pitchFamily="34" charset="0"/>
              </a:rPr>
              <a:t>, E.R., Evans, T.P., Johnson, D.J., Myers, J.A., Bourg, N.A., Wolf, A.T., Howe, R.W., Phillips, R.P., 2016. Tree–</a:t>
            </a:r>
            <a:r>
              <a:rPr lang="en-US" sz="1200" dirty="0" err="1" smtClean="0">
                <a:solidFill>
                  <a:schemeClr val="tx1">
                    <a:lumMod val="75000"/>
                    <a:lumOff val="25000"/>
                  </a:schemeClr>
                </a:solidFill>
                <a:latin typeface="Arial" panose="020B0604020202020204" pitchFamily="34" charset="0"/>
                <a:cs typeface="Arial" panose="020B0604020202020204" pitchFamily="34" charset="0"/>
              </a:rPr>
              <a:t>mycorrhizal</a:t>
            </a:r>
            <a:r>
              <a:rPr lang="en-US" sz="1200" dirty="0" smtClean="0">
                <a:solidFill>
                  <a:schemeClr val="tx1">
                    <a:lumMod val="75000"/>
                    <a:lumOff val="25000"/>
                  </a:schemeClr>
                </a:solidFill>
                <a:latin typeface="Arial" panose="020B0604020202020204" pitchFamily="34" charset="0"/>
                <a:cs typeface="Arial" panose="020B0604020202020204" pitchFamily="34" charset="0"/>
              </a:rPr>
              <a:t> associations detected remotely from canopy spectral properties. </a:t>
            </a:r>
            <a:r>
              <a:rPr lang="en-US" sz="1200" i="1" dirty="0" smtClean="0">
                <a:solidFill>
                  <a:schemeClr val="tx1">
                    <a:lumMod val="75000"/>
                    <a:lumOff val="25000"/>
                  </a:schemeClr>
                </a:solidFill>
                <a:latin typeface="Arial" panose="020B0604020202020204" pitchFamily="34" charset="0"/>
                <a:cs typeface="Arial" panose="020B0604020202020204" pitchFamily="34" charset="0"/>
              </a:rPr>
              <a:t>Global Change Biology</a:t>
            </a:r>
            <a:r>
              <a:rPr lang="en-US" sz="1200" dirty="0" smtClean="0">
                <a:solidFill>
                  <a:schemeClr val="tx1">
                    <a:lumMod val="75000"/>
                    <a:lumOff val="25000"/>
                  </a:schemeClr>
                </a:solidFill>
                <a:latin typeface="Arial" panose="020B0604020202020204" pitchFamily="34" charset="0"/>
                <a:cs typeface="Arial" panose="020B0604020202020204" pitchFamily="34" charset="0"/>
              </a:rPr>
              <a:t> 22(7): 2596-2607.</a:t>
            </a:r>
            <a:endParaRPr lang="en-US" dirty="0" smtClean="0"/>
          </a:p>
          <a:p>
            <a:pPr marL="0" marR="0" indent="0" algn="l" defTabSz="913843" rtl="0" eaLnBrk="1" fontAlgn="auto" latinLnBrk="0" hangingPunct="1">
              <a:lnSpc>
                <a:spcPct val="100000"/>
              </a:lnSpc>
              <a:spcBef>
                <a:spcPts val="0"/>
              </a:spcBef>
              <a:spcAft>
                <a:spcPts val="0"/>
              </a:spcAft>
              <a:buClrTx/>
              <a:buSzTx/>
              <a:buFontTx/>
              <a:buNone/>
              <a:tabLst/>
              <a:defRPr/>
            </a:pPr>
            <a:endParaRPr lang="en-US" altLang="en-US" sz="1200" dirty="0" smtClean="0">
              <a:solidFill>
                <a:schemeClr val="tx1">
                  <a:lumMod val="75000"/>
                  <a:lumOff val="25000"/>
                </a:schemeClr>
              </a:solidFill>
            </a:endParaRPr>
          </a:p>
          <a:p>
            <a:endParaRPr lang="en-US" altLang="en-US" dirty="0" smtClean="0">
              <a:latin typeface="Times" pitchFamily="-106" charset="0"/>
              <a:ea typeface="ＭＳ Ｐゴシック" pitchFamily="-106" charset="-128"/>
            </a:endParaRPr>
          </a:p>
        </p:txBody>
      </p:sp>
    </p:spTree>
    <p:extLst>
      <p:ext uri="{BB962C8B-B14F-4D97-AF65-F5344CB8AC3E}">
        <p14:creationId xmlns:p14="http://schemas.microsoft.com/office/powerpoint/2010/main" val="369849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3"/>
            <a:ext cx="6400800" cy="1752600"/>
          </a:xfrm>
        </p:spPr>
        <p:txBody>
          <a:bodyPr/>
          <a:lstStyle>
            <a:lvl1pPr marL="0" indent="0" algn="ctr">
              <a:buNone/>
              <a:defRPr/>
            </a:lvl1pPr>
            <a:lvl2pPr marL="456846" indent="0" algn="ctr">
              <a:buNone/>
              <a:defRPr/>
            </a:lvl2pPr>
            <a:lvl3pPr marL="913693" indent="0" algn="ctr">
              <a:buNone/>
              <a:defRPr/>
            </a:lvl3pPr>
            <a:lvl4pPr marL="1370540" indent="0" algn="ctr">
              <a:buNone/>
              <a:defRPr/>
            </a:lvl4pPr>
            <a:lvl5pPr marL="1827384" indent="0" algn="ctr">
              <a:buNone/>
              <a:defRPr/>
            </a:lvl5pPr>
            <a:lvl6pPr marL="2284230" indent="0" algn="ctr">
              <a:buNone/>
              <a:defRPr/>
            </a:lvl6pPr>
            <a:lvl7pPr marL="2741077" indent="0" algn="ctr">
              <a:buNone/>
              <a:defRPr/>
            </a:lvl7pPr>
            <a:lvl8pPr marL="3197922" indent="0" algn="ctr">
              <a:buNone/>
              <a:defRPr/>
            </a:lvl8pPr>
            <a:lvl9pPr marL="3654769" indent="0" algn="ctr">
              <a:buNone/>
              <a:defRPr/>
            </a:lvl9pPr>
          </a:lstStyle>
          <a:p>
            <a:r>
              <a:rPr lang="en-US" smtClean="0"/>
              <a:t>Click to edit Master subtitle style</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86C869AB-AAB5-8945-9B48-0324A8B3E70D}"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404299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252BFC5C-7B89-4E41-9A30-8CDEBE46D535}"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560572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327035"/>
            <a:ext cx="2044700" cy="55292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327035"/>
            <a:ext cx="5983288" cy="55292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B8D322FF-251F-2F4E-87F4-E6764F6327F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2891442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0668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066801"/>
            <a:ext cx="3810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71900"/>
            <a:ext cx="3810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ftr" sz="quarter" idx="10"/>
          </p:nvPr>
        </p:nvSpPr>
        <p:spPr bwMode="auto">
          <a:xfrm>
            <a:off x="3048001" y="6629401"/>
            <a:ext cx="3048000" cy="244475"/>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693" fontAlgn="base">
              <a:spcBef>
                <a:spcPct val="0"/>
              </a:spcBef>
              <a:spcAft>
                <a:spcPct val="0"/>
              </a:spcAft>
              <a:defRPr/>
            </a:pPr>
            <a:fld id="{4309757C-B6B2-A944-A0A6-CF83EB4356E7}" type="slidenum">
              <a:rPr lang="en-US" smtClean="0">
                <a:solidFill>
                  <a:srgbClr val="3333CC"/>
                </a:solidFill>
                <a:ea typeface="ＭＳ Ｐゴシック" charset="0"/>
              </a:rPr>
              <a:pPr defTabSz="913693" fontAlgn="base">
                <a:spcBef>
                  <a:spcPct val="0"/>
                </a:spcBef>
                <a:spcAft>
                  <a:spcPct val="0"/>
                </a:spcAft>
                <a:defRPr/>
              </a:pPr>
              <a:t>‹#›</a:t>
            </a:fld>
            <a:endParaRPr lang="en-US" dirty="0">
              <a:solidFill>
                <a:srgbClr val="3333CC"/>
              </a:solidFill>
              <a:ea typeface="ＭＳ Ｐゴシック" charset="0"/>
            </a:endParaRPr>
          </a:p>
        </p:txBody>
      </p:sp>
    </p:spTree>
    <p:extLst>
      <p:ext uri="{BB962C8B-B14F-4D97-AF65-F5344CB8AC3E}">
        <p14:creationId xmlns:p14="http://schemas.microsoft.com/office/powerpoint/2010/main" val="1667055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Rectangle 9"/>
          <p:cNvSpPr>
            <a:spLocks noGrp="1" noChangeArrowheads="1"/>
          </p:cNvSpPr>
          <p:nvPr>
            <p:ph type="ftr" sz="quarter" idx="3"/>
          </p:nvPr>
        </p:nvSpPr>
        <p:spPr bwMode="auto">
          <a:xfrm>
            <a:off x="3048001" y="6613526"/>
            <a:ext cx="3048000" cy="244475"/>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693" fontAlgn="base">
              <a:spcBef>
                <a:spcPct val="0"/>
              </a:spcBef>
              <a:spcAft>
                <a:spcPct val="0"/>
              </a:spcAft>
              <a:defRPr/>
            </a:pPr>
            <a:fld id="{4309757C-B6B2-A944-A0A6-CF83EB4356E7}" type="slidenum">
              <a:rPr lang="en-US" smtClean="0">
                <a:solidFill>
                  <a:srgbClr val="3333CC"/>
                </a:solidFill>
                <a:ea typeface="ＭＳ Ｐゴシック" charset="0"/>
              </a:rPr>
              <a:pPr defTabSz="913693" fontAlgn="base">
                <a:spcBef>
                  <a:spcPct val="0"/>
                </a:spcBef>
                <a:spcAft>
                  <a:spcPct val="0"/>
                </a:spcAft>
                <a:defRPr/>
              </a:pPr>
              <a:t>‹#›</a:t>
            </a:fld>
            <a:endParaRPr lang="en-US" dirty="0">
              <a:solidFill>
                <a:srgbClr val="3333CC"/>
              </a:solidFill>
              <a:ea typeface="ＭＳ Ｐゴシック" charset="0"/>
            </a:endParaRPr>
          </a:p>
        </p:txBody>
      </p:sp>
    </p:spTree>
    <p:extLst>
      <p:ext uri="{BB962C8B-B14F-4D97-AF65-F5344CB8AC3E}">
        <p14:creationId xmlns:p14="http://schemas.microsoft.com/office/powerpoint/2010/main" val="4163817621"/>
      </p:ext>
    </p:extLst>
  </p:cSld>
  <p:clrMapOvr>
    <a:masterClrMapping/>
  </p:clrMapOvr>
  <p:transition xmlns:p14="http://schemas.microsoft.com/office/powerpoint/2010/main" spd="med"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3"/>
            <a:ext cx="6400800" cy="1752600"/>
          </a:xfrm>
        </p:spPr>
        <p:txBody>
          <a:bodyPr/>
          <a:lstStyle>
            <a:lvl1pPr marL="0" indent="0" algn="ctr">
              <a:buNone/>
              <a:defRPr/>
            </a:lvl1pPr>
            <a:lvl2pPr marL="456685" indent="0" algn="ctr">
              <a:buNone/>
              <a:defRPr/>
            </a:lvl2pPr>
            <a:lvl3pPr marL="913370" indent="0" algn="ctr">
              <a:buNone/>
              <a:defRPr/>
            </a:lvl3pPr>
            <a:lvl4pPr marL="1370058" indent="0" algn="ctr">
              <a:buNone/>
              <a:defRPr/>
            </a:lvl4pPr>
            <a:lvl5pPr marL="1826744" indent="0" algn="ctr">
              <a:buNone/>
              <a:defRPr/>
            </a:lvl5pPr>
            <a:lvl6pPr marL="2283427" indent="0" algn="ctr">
              <a:buNone/>
              <a:defRPr/>
            </a:lvl6pPr>
            <a:lvl7pPr marL="2740114" indent="0" algn="ctr">
              <a:buNone/>
              <a:defRPr/>
            </a:lvl7pPr>
            <a:lvl8pPr marL="3196798" indent="0" algn="ctr">
              <a:buNone/>
              <a:defRPr/>
            </a:lvl8pPr>
            <a:lvl9pPr marL="3653485" indent="0" algn="ctr">
              <a:buNone/>
              <a:defRPr/>
            </a:lvl9pPr>
          </a:lstStyle>
          <a:p>
            <a:r>
              <a:rPr lang="en-US" smtClean="0"/>
              <a:t>Click to edit Master subtitle style</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86C869AB-AAB5-8945-9B48-0324A8B3E70D}"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603671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1" y="304800"/>
            <a:ext cx="6096000" cy="571500"/>
          </a:xfrm>
        </p:spPr>
        <p:txBody>
          <a:bodyPr/>
          <a:lstStyle>
            <a:lvl1pPr>
              <a:defRPr sz="28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fld id="{23A3FCC9-E66A-1145-B904-CAB326CB98F7}"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112446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685" indent="0">
              <a:buNone/>
              <a:defRPr sz="1800"/>
            </a:lvl2pPr>
            <a:lvl3pPr marL="913370" indent="0">
              <a:buNone/>
              <a:defRPr sz="1600"/>
            </a:lvl3pPr>
            <a:lvl4pPr marL="1370058" indent="0">
              <a:buNone/>
              <a:defRPr sz="1400"/>
            </a:lvl4pPr>
            <a:lvl5pPr marL="1826744" indent="0">
              <a:buNone/>
              <a:defRPr sz="1400"/>
            </a:lvl5pPr>
            <a:lvl6pPr marL="2283427" indent="0">
              <a:buNone/>
              <a:defRPr sz="1400"/>
            </a:lvl6pPr>
            <a:lvl7pPr marL="2740114" indent="0">
              <a:buNone/>
              <a:defRPr sz="1400"/>
            </a:lvl7pPr>
            <a:lvl8pPr marL="3196798" indent="0">
              <a:buNone/>
              <a:defRPr sz="1400"/>
            </a:lvl8pPr>
            <a:lvl9pPr marL="3653485"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5EB24194-454F-374F-8232-686D2FA2EA4D}"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3466584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4013200" cy="4408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9001" y="1447800"/>
            <a:ext cx="4014788" cy="4408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821ABE65-7947-134D-B34C-E018BC2D4907}"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4030452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7"/>
            <a:ext cx="4040188" cy="639762"/>
          </a:xfrm>
        </p:spPr>
        <p:txBody>
          <a:bodyPr anchor="b"/>
          <a:lstStyle>
            <a:lvl1pPr marL="0" indent="0">
              <a:buNone/>
              <a:defRPr sz="2400" b="1"/>
            </a:lvl1pPr>
            <a:lvl2pPr marL="456685" indent="0">
              <a:buNone/>
              <a:defRPr sz="2000" b="1"/>
            </a:lvl2pPr>
            <a:lvl3pPr marL="913370" indent="0">
              <a:buNone/>
              <a:defRPr sz="1800" b="1"/>
            </a:lvl3pPr>
            <a:lvl4pPr marL="1370058" indent="0">
              <a:buNone/>
              <a:defRPr sz="1600" b="1"/>
            </a:lvl4pPr>
            <a:lvl5pPr marL="1826744" indent="0">
              <a:buNone/>
              <a:defRPr sz="1600" b="1"/>
            </a:lvl5pPr>
            <a:lvl6pPr marL="2283427" indent="0">
              <a:buNone/>
              <a:defRPr sz="1600" b="1"/>
            </a:lvl6pPr>
            <a:lvl7pPr marL="2740114" indent="0">
              <a:buNone/>
              <a:defRPr sz="1600" b="1"/>
            </a:lvl7pPr>
            <a:lvl8pPr marL="3196798" indent="0">
              <a:buNone/>
              <a:defRPr sz="1600" b="1"/>
            </a:lvl8pPr>
            <a:lvl9pPr marL="365348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7"/>
            <a:ext cx="4041775" cy="639762"/>
          </a:xfrm>
        </p:spPr>
        <p:txBody>
          <a:bodyPr anchor="b"/>
          <a:lstStyle>
            <a:lvl1pPr marL="0" indent="0">
              <a:buNone/>
              <a:defRPr sz="2400" b="1"/>
            </a:lvl1pPr>
            <a:lvl2pPr marL="456685" indent="0">
              <a:buNone/>
              <a:defRPr sz="2000" b="1"/>
            </a:lvl2pPr>
            <a:lvl3pPr marL="913370" indent="0">
              <a:buNone/>
              <a:defRPr sz="1800" b="1"/>
            </a:lvl3pPr>
            <a:lvl4pPr marL="1370058" indent="0">
              <a:buNone/>
              <a:defRPr sz="1600" b="1"/>
            </a:lvl4pPr>
            <a:lvl5pPr marL="1826744" indent="0">
              <a:buNone/>
              <a:defRPr sz="1600" b="1"/>
            </a:lvl5pPr>
            <a:lvl6pPr marL="2283427" indent="0">
              <a:buNone/>
              <a:defRPr sz="1600" b="1"/>
            </a:lvl6pPr>
            <a:lvl7pPr marL="2740114" indent="0">
              <a:buNone/>
              <a:defRPr sz="1600" b="1"/>
            </a:lvl7pPr>
            <a:lvl8pPr marL="3196798" indent="0">
              <a:buNone/>
              <a:defRPr sz="1600" b="1"/>
            </a:lvl8pPr>
            <a:lvl9pPr marL="365348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fld id="{C1718463-808A-6843-ACFF-BF9D4445594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2339687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fld id="{2022655C-23D9-6943-B41E-570597392F16}"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3426183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1" y="304800"/>
            <a:ext cx="6096000" cy="571500"/>
          </a:xfrm>
        </p:spPr>
        <p:txBody>
          <a:bodyPr/>
          <a:lstStyle>
            <a:lvl1pPr>
              <a:defRPr sz="28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fld id="{23A3FCC9-E66A-1145-B904-CAB326CB98F7}"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2976292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fld id="{982D74FA-F0E1-F945-B657-B2CFFF6A641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376140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11"/>
            <a:ext cx="3008313" cy="4691063"/>
          </a:xfrm>
        </p:spPr>
        <p:txBody>
          <a:bodyPr/>
          <a:lstStyle>
            <a:lvl1pPr marL="0" indent="0">
              <a:buNone/>
              <a:defRPr sz="1400"/>
            </a:lvl1pPr>
            <a:lvl2pPr marL="456685" indent="0">
              <a:buNone/>
              <a:defRPr sz="1200"/>
            </a:lvl2pPr>
            <a:lvl3pPr marL="913370" indent="0">
              <a:buNone/>
              <a:defRPr sz="1000"/>
            </a:lvl3pPr>
            <a:lvl4pPr marL="1370058" indent="0">
              <a:buNone/>
              <a:defRPr sz="900"/>
            </a:lvl4pPr>
            <a:lvl5pPr marL="1826744" indent="0">
              <a:buNone/>
              <a:defRPr sz="900"/>
            </a:lvl5pPr>
            <a:lvl6pPr marL="2283427" indent="0">
              <a:buNone/>
              <a:defRPr sz="900"/>
            </a:lvl6pPr>
            <a:lvl7pPr marL="2740114" indent="0">
              <a:buNone/>
              <a:defRPr sz="900"/>
            </a:lvl7pPr>
            <a:lvl8pPr marL="3196798" indent="0">
              <a:buNone/>
              <a:defRPr sz="900"/>
            </a:lvl8pPr>
            <a:lvl9pPr marL="3653485"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1B0EE266-AF95-E340-B8F5-FA07BA3B7DF0}"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863119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85" indent="0">
              <a:buNone/>
              <a:defRPr sz="2800"/>
            </a:lvl2pPr>
            <a:lvl3pPr marL="913370" indent="0">
              <a:buNone/>
              <a:defRPr sz="2400"/>
            </a:lvl3pPr>
            <a:lvl4pPr marL="1370058" indent="0">
              <a:buNone/>
              <a:defRPr sz="2000"/>
            </a:lvl4pPr>
            <a:lvl5pPr marL="1826744" indent="0">
              <a:buNone/>
              <a:defRPr sz="2000"/>
            </a:lvl5pPr>
            <a:lvl6pPr marL="2283427" indent="0">
              <a:buNone/>
              <a:defRPr sz="2000"/>
            </a:lvl6pPr>
            <a:lvl7pPr marL="2740114" indent="0">
              <a:buNone/>
              <a:defRPr sz="2000"/>
            </a:lvl7pPr>
            <a:lvl8pPr marL="3196798" indent="0">
              <a:buNone/>
              <a:defRPr sz="2000"/>
            </a:lvl8pPr>
            <a:lvl9pPr marL="3653485"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6685" indent="0">
              <a:buNone/>
              <a:defRPr sz="1200"/>
            </a:lvl2pPr>
            <a:lvl3pPr marL="913370" indent="0">
              <a:buNone/>
              <a:defRPr sz="1000"/>
            </a:lvl3pPr>
            <a:lvl4pPr marL="1370058" indent="0">
              <a:buNone/>
              <a:defRPr sz="900"/>
            </a:lvl4pPr>
            <a:lvl5pPr marL="1826744" indent="0">
              <a:buNone/>
              <a:defRPr sz="900"/>
            </a:lvl5pPr>
            <a:lvl6pPr marL="2283427" indent="0">
              <a:buNone/>
              <a:defRPr sz="900"/>
            </a:lvl6pPr>
            <a:lvl7pPr marL="2740114" indent="0">
              <a:buNone/>
              <a:defRPr sz="900"/>
            </a:lvl7pPr>
            <a:lvl8pPr marL="3196798" indent="0">
              <a:buNone/>
              <a:defRPr sz="900"/>
            </a:lvl8pPr>
            <a:lvl9pPr marL="3653485"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A22F6BFB-6513-DE46-9E73-439096B0E8F5}"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727928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252BFC5C-7B89-4E41-9A30-8CDEBE46D535}"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978830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327040"/>
            <a:ext cx="2044700" cy="55292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1" y="327040"/>
            <a:ext cx="5983288" cy="55292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B8D322FF-251F-2F4E-87F4-E6764F6327F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982577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0668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066801"/>
            <a:ext cx="3810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71900"/>
            <a:ext cx="3810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ftr" sz="quarter" idx="10"/>
          </p:nvPr>
        </p:nvSpPr>
        <p:spPr bwMode="auto">
          <a:xfrm>
            <a:off x="3048001" y="6629406"/>
            <a:ext cx="3048000" cy="244475"/>
          </a:xfrm>
          <a:prstGeom prst="rect">
            <a:avLst/>
          </a:prstGeom>
          <a:noFill/>
          <a:ln w="9525">
            <a:noFill/>
            <a:miter lim="800000"/>
            <a:headEnd/>
            <a:tailEnd/>
          </a:ln>
          <a:effectLst/>
        </p:spPr>
        <p:txBody>
          <a:bodyPr vert="horz" wrap="square" lIns="96873" tIns="48436" rIns="96873" bIns="48436"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370" fontAlgn="base">
              <a:spcBef>
                <a:spcPct val="0"/>
              </a:spcBef>
              <a:spcAft>
                <a:spcPct val="0"/>
              </a:spcAft>
              <a:defRPr/>
            </a:pPr>
            <a:fld id="{4309757C-B6B2-A944-A0A6-CF83EB4356E7}" type="slidenum">
              <a:rPr lang="en-US" smtClean="0">
                <a:ea typeface="ＭＳ Ｐゴシック" charset="0"/>
              </a:rPr>
              <a:pPr defTabSz="913370" fontAlgn="base">
                <a:spcBef>
                  <a:spcPct val="0"/>
                </a:spcBef>
                <a:spcAft>
                  <a:spcPct val="0"/>
                </a:spcAft>
                <a:defRPr/>
              </a:pPr>
              <a:t>‹#›</a:t>
            </a:fld>
            <a:endParaRPr lang="en-US" dirty="0">
              <a:ea typeface="ＭＳ Ｐゴシック" charset="0"/>
            </a:endParaRPr>
          </a:p>
        </p:txBody>
      </p:sp>
    </p:spTree>
    <p:extLst>
      <p:ext uri="{BB962C8B-B14F-4D97-AF65-F5344CB8AC3E}">
        <p14:creationId xmlns:p14="http://schemas.microsoft.com/office/powerpoint/2010/main" val="25789979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Rectangle 9"/>
          <p:cNvSpPr>
            <a:spLocks noGrp="1" noChangeArrowheads="1"/>
          </p:cNvSpPr>
          <p:nvPr>
            <p:ph type="ftr" sz="quarter" idx="3"/>
          </p:nvPr>
        </p:nvSpPr>
        <p:spPr bwMode="auto">
          <a:xfrm>
            <a:off x="3048001" y="6613531"/>
            <a:ext cx="3048000" cy="244475"/>
          </a:xfrm>
          <a:prstGeom prst="rect">
            <a:avLst/>
          </a:prstGeom>
          <a:noFill/>
          <a:ln w="9525">
            <a:noFill/>
            <a:miter lim="800000"/>
            <a:headEnd/>
            <a:tailEnd/>
          </a:ln>
          <a:effectLst/>
        </p:spPr>
        <p:txBody>
          <a:bodyPr vert="horz" wrap="square" lIns="96873" tIns="48436" rIns="96873" bIns="48436"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370" fontAlgn="base">
              <a:spcBef>
                <a:spcPct val="0"/>
              </a:spcBef>
              <a:spcAft>
                <a:spcPct val="0"/>
              </a:spcAft>
              <a:defRPr/>
            </a:pPr>
            <a:fld id="{4309757C-B6B2-A944-A0A6-CF83EB4356E7}" type="slidenum">
              <a:rPr lang="en-US" smtClean="0">
                <a:ea typeface="ＭＳ Ｐゴシック" charset="0"/>
              </a:rPr>
              <a:pPr defTabSz="913370" fontAlgn="base">
                <a:spcBef>
                  <a:spcPct val="0"/>
                </a:spcBef>
                <a:spcAft>
                  <a:spcPct val="0"/>
                </a:spcAft>
                <a:defRPr/>
              </a:pPr>
              <a:t>‹#›</a:t>
            </a:fld>
            <a:endParaRPr lang="en-US" dirty="0">
              <a:ea typeface="ＭＳ Ｐゴシック" charset="0"/>
            </a:endParaRPr>
          </a:p>
        </p:txBody>
      </p:sp>
    </p:spTree>
    <p:extLst>
      <p:ext uri="{BB962C8B-B14F-4D97-AF65-F5344CB8AC3E}">
        <p14:creationId xmlns:p14="http://schemas.microsoft.com/office/powerpoint/2010/main" val="1848373249"/>
      </p:ext>
    </p:extLst>
  </p:cSld>
  <p:clrMapOvr>
    <a:masterClrMapping/>
  </p:clrMapOvr>
  <p:transition xmlns:p14="http://schemas.microsoft.com/office/powerpoint/2010/main" spd="med"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Footer">
    <p:spTree>
      <p:nvGrpSpPr>
        <p:cNvPr id="1" name=""/>
        <p:cNvGrpSpPr/>
        <p:nvPr/>
      </p:nvGrpSpPr>
      <p:grpSpPr>
        <a:xfrm>
          <a:off x="0" y="0"/>
          <a:ext cx="0" cy="0"/>
          <a:chOff x="0" y="0"/>
          <a:chExt cx="0" cy="0"/>
        </a:xfrm>
      </p:grpSpPr>
      <p:pic>
        <p:nvPicPr>
          <p:cNvPr id="12" name="Picture 11"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val="0"/>
              </a:ext>
            </a:extLst>
          </a:blip>
          <a:srcRect b="36678"/>
          <a:stretch/>
        </p:blipFill>
        <p:spPr>
          <a:xfrm>
            <a:off x="8435767" y="6600391"/>
            <a:ext cx="421826" cy="145694"/>
          </a:xfrm>
          <a:prstGeom prst="rect">
            <a:avLst/>
          </a:prstGeom>
        </p:spPr>
      </p:pic>
      <p:sp>
        <p:nvSpPr>
          <p:cNvPr id="2" name="Date Placeholder 1"/>
          <p:cNvSpPr>
            <a:spLocks noGrp="1"/>
          </p:cNvSpPr>
          <p:nvPr>
            <p:ph type="dt" sz="half" idx="10"/>
          </p:nvPr>
        </p:nvSpPr>
        <p:spPr/>
        <p:txBody>
          <a:bodyPr/>
          <a:lstStyle/>
          <a:p>
            <a:endParaRPr lang="en-US">
              <a:solidFill>
                <a:srgbClr val="000000">
                  <a:lumMod val="50000"/>
                  <a:lumOff val="50000"/>
                </a:srgbClr>
              </a:solidFill>
            </a:endParaRPr>
          </a:p>
        </p:txBody>
      </p:sp>
      <p:sp>
        <p:nvSpPr>
          <p:cNvPr id="3" name="Footer Placeholder 2"/>
          <p:cNvSpPr>
            <a:spLocks noGrp="1"/>
          </p:cNvSpPr>
          <p:nvPr>
            <p:ph type="ftr" sz="quarter" idx="11"/>
          </p:nvPr>
        </p:nvSpPr>
        <p:spPr>
          <a:xfrm>
            <a:off x="1833563" y="6492879"/>
            <a:ext cx="5476875" cy="365125"/>
          </a:xfrm>
          <a:prstGeom prst="rect">
            <a:avLst/>
          </a:prstGeom>
        </p:spPr>
        <p:txBody>
          <a:bodyPr/>
          <a:lstStyle/>
          <a:p>
            <a:pPr defTabSz="457200"/>
            <a:endParaRPr lang="en-US" dirty="0">
              <a:solidFill>
                <a:srgbClr val="000000">
                  <a:lumMod val="50000"/>
                  <a:lumOff val="50000"/>
                </a:srgbClr>
              </a:solidFill>
            </a:endParaRPr>
          </a:p>
        </p:txBody>
      </p:sp>
      <p:sp>
        <p:nvSpPr>
          <p:cNvPr id="4" name="Slide Number Placeholder 3"/>
          <p:cNvSpPr>
            <a:spLocks noGrp="1"/>
          </p:cNvSpPr>
          <p:nvPr>
            <p:ph type="sldNum" sz="quarter" idx="12"/>
          </p:nvPr>
        </p:nvSpPr>
        <p:spPr>
          <a:xfrm>
            <a:off x="7318376" y="6492879"/>
            <a:ext cx="1069767" cy="365125"/>
          </a:xfrm>
          <a:prstGeom prst="rect">
            <a:avLst/>
          </a:prstGeom>
        </p:spPr>
        <p:txBody>
          <a:bodyPr/>
          <a:lstStyle/>
          <a:p>
            <a:pPr defTabSz="457200"/>
            <a:fld id="{F1E51A9F-9D40-144B-9666-6B30B75E8C1B}" type="slidenum">
              <a:rPr lang="en-US" smtClean="0">
                <a:solidFill>
                  <a:srgbClr val="000000">
                    <a:lumMod val="50000"/>
                    <a:lumOff val="50000"/>
                  </a:srgbClr>
                </a:solidFill>
              </a:rPr>
              <a:pPr defTabSz="457200"/>
              <a:t>‹#›</a:t>
            </a:fld>
            <a:endParaRPr lang="en-US">
              <a:solidFill>
                <a:srgbClr val="000000">
                  <a:lumMod val="50000"/>
                  <a:lumOff val="50000"/>
                </a:srgbClr>
              </a:solidFill>
            </a:endParaRPr>
          </a:p>
        </p:txBody>
      </p:sp>
    </p:spTree>
    <p:extLst>
      <p:ext uri="{BB962C8B-B14F-4D97-AF65-F5344CB8AC3E}">
        <p14:creationId xmlns:p14="http://schemas.microsoft.com/office/powerpoint/2010/main" val="916829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lvl1pPr>
            <a:lvl2pPr marL="456846" indent="0">
              <a:buNone/>
              <a:defRPr sz="1800"/>
            </a:lvl2pPr>
            <a:lvl3pPr marL="913693" indent="0">
              <a:buNone/>
              <a:defRPr sz="1600"/>
            </a:lvl3pPr>
            <a:lvl4pPr marL="1370540" indent="0">
              <a:buNone/>
              <a:defRPr sz="1400"/>
            </a:lvl4pPr>
            <a:lvl5pPr marL="1827384" indent="0">
              <a:buNone/>
              <a:defRPr sz="1400"/>
            </a:lvl5pPr>
            <a:lvl6pPr marL="2284230" indent="0">
              <a:buNone/>
              <a:defRPr sz="1400"/>
            </a:lvl6pPr>
            <a:lvl7pPr marL="2741077" indent="0">
              <a:buNone/>
              <a:defRPr sz="1400"/>
            </a:lvl7pPr>
            <a:lvl8pPr marL="3197922" indent="0">
              <a:buNone/>
              <a:defRPr sz="1400"/>
            </a:lvl8pPr>
            <a:lvl9pPr marL="3654769"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5EB24194-454F-374F-8232-686D2FA2EA4D}"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3697243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4013200" cy="4408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9000" y="1447800"/>
            <a:ext cx="4014788" cy="4408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821ABE65-7947-134D-B34C-E018BC2D4907}"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3460574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846" indent="0">
              <a:buNone/>
              <a:defRPr sz="2000" b="1"/>
            </a:lvl2pPr>
            <a:lvl3pPr marL="913693" indent="0">
              <a:buNone/>
              <a:defRPr sz="1800" b="1"/>
            </a:lvl3pPr>
            <a:lvl4pPr marL="1370540" indent="0">
              <a:buNone/>
              <a:defRPr sz="1600" b="1"/>
            </a:lvl4pPr>
            <a:lvl5pPr marL="1827384" indent="0">
              <a:buNone/>
              <a:defRPr sz="1600" b="1"/>
            </a:lvl5pPr>
            <a:lvl6pPr marL="2284230" indent="0">
              <a:buNone/>
              <a:defRPr sz="1600" b="1"/>
            </a:lvl6pPr>
            <a:lvl7pPr marL="2741077" indent="0">
              <a:buNone/>
              <a:defRPr sz="1600" b="1"/>
            </a:lvl7pPr>
            <a:lvl8pPr marL="3197922" indent="0">
              <a:buNone/>
              <a:defRPr sz="1600" b="1"/>
            </a:lvl8pPr>
            <a:lvl9pPr marL="365476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846" indent="0">
              <a:buNone/>
              <a:defRPr sz="2000" b="1"/>
            </a:lvl2pPr>
            <a:lvl3pPr marL="913693" indent="0">
              <a:buNone/>
              <a:defRPr sz="1800" b="1"/>
            </a:lvl3pPr>
            <a:lvl4pPr marL="1370540" indent="0">
              <a:buNone/>
              <a:defRPr sz="1600" b="1"/>
            </a:lvl4pPr>
            <a:lvl5pPr marL="1827384" indent="0">
              <a:buNone/>
              <a:defRPr sz="1600" b="1"/>
            </a:lvl5pPr>
            <a:lvl6pPr marL="2284230" indent="0">
              <a:buNone/>
              <a:defRPr sz="1600" b="1"/>
            </a:lvl6pPr>
            <a:lvl7pPr marL="2741077" indent="0">
              <a:buNone/>
              <a:defRPr sz="1600" b="1"/>
            </a:lvl7pPr>
            <a:lvl8pPr marL="3197922" indent="0">
              <a:buNone/>
              <a:defRPr sz="1600" b="1"/>
            </a:lvl8pPr>
            <a:lvl9pPr marL="365476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fld id="{C1718463-808A-6843-ACFF-BF9D4445594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929398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fld id="{2022655C-23D9-6943-B41E-570597392F16}"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952739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fld id="{982D74FA-F0E1-F945-B657-B2CFFF6A641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2598754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6"/>
            <a:ext cx="3008313" cy="4691063"/>
          </a:xfrm>
        </p:spPr>
        <p:txBody>
          <a:bodyPr/>
          <a:lstStyle>
            <a:lvl1pPr marL="0" indent="0">
              <a:buNone/>
              <a:defRPr sz="1400"/>
            </a:lvl1pPr>
            <a:lvl2pPr marL="456846" indent="0">
              <a:buNone/>
              <a:defRPr sz="1200"/>
            </a:lvl2pPr>
            <a:lvl3pPr marL="913693" indent="0">
              <a:buNone/>
              <a:defRPr sz="1000"/>
            </a:lvl3pPr>
            <a:lvl4pPr marL="1370540" indent="0">
              <a:buNone/>
              <a:defRPr sz="900"/>
            </a:lvl4pPr>
            <a:lvl5pPr marL="1827384" indent="0">
              <a:buNone/>
              <a:defRPr sz="900"/>
            </a:lvl5pPr>
            <a:lvl6pPr marL="2284230" indent="0">
              <a:buNone/>
              <a:defRPr sz="900"/>
            </a:lvl6pPr>
            <a:lvl7pPr marL="2741077" indent="0">
              <a:buNone/>
              <a:defRPr sz="900"/>
            </a:lvl7pPr>
            <a:lvl8pPr marL="3197922" indent="0">
              <a:buNone/>
              <a:defRPr sz="900"/>
            </a:lvl8pPr>
            <a:lvl9pPr marL="3654769"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1B0EE266-AF95-E340-B8F5-FA07BA3B7DF0}"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3814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3" indent="0">
              <a:buNone/>
              <a:defRPr sz="2400"/>
            </a:lvl3pPr>
            <a:lvl4pPr marL="1370540" indent="0">
              <a:buNone/>
              <a:defRPr sz="2000"/>
            </a:lvl4pPr>
            <a:lvl5pPr marL="1827384" indent="0">
              <a:buNone/>
              <a:defRPr sz="2000"/>
            </a:lvl5pPr>
            <a:lvl6pPr marL="2284230" indent="0">
              <a:buNone/>
              <a:defRPr sz="2000"/>
            </a:lvl6pPr>
            <a:lvl7pPr marL="2741077" indent="0">
              <a:buNone/>
              <a:defRPr sz="2000"/>
            </a:lvl7pPr>
            <a:lvl8pPr marL="3197922" indent="0">
              <a:buNone/>
              <a:defRPr sz="2000"/>
            </a:lvl8pPr>
            <a:lvl9pPr marL="3654769"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3" indent="0">
              <a:buNone/>
              <a:defRPr sz="1000"/>
            </a:lvl3pPr>
            <a:lvl4pPr marL="1370540" indent="0">
              <a:buNone/>
              <a:defRPr sz="900"/>
            </a:lvl4pPr>
            <a:lvl5pPr marL="1827384" indent="0">
              <a:buNone/>
              <a:defRPr sz="900"/>
            </a:lvl5pPr>
            <a:lvl6pPr marL="2284230" indent="0">
              <a:buNone/>
              <a:defRPr sz="900"/>
            </a:lvl6pPr>
            <a:lvl7pPr marL="2741077" indent="0">
              <a:buNone/>
              <a:defRPr sz="900"/>
            </a:lvl7pPr>
            <a:lvl8pPr marL="3197922" indent="0">
              <a:buNone/>
              <a:defRPr sz="900"/>
            </a:lvl8pPr>
            <a:lvl9pPr marL="3654769"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A22F6BFB-6513-DE46-9E73-439096B0E8F5}"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7016631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slideLayout" Target="../slideLayouts/slideLayout27.xml"/><Relationship Id="rId15" Type="http://schemas.openxmlformats.org/officeDocument/2006/relationships/theme" Target="../theme/theme2.xml"/><Relationship Id="rId16" Type="http://schemas.openxmlformats.org/officeDocument/2006/relationships/image" Target="../media/image1.pn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4"/>
          <p:cNvPicPr>
            <a:picLocks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80964" y="95260"/>
            <a:ext cx="100330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27" name="Line 5"/>
          <p:cNvSpPr>
            <a:spLocks noChangeShapeType="1"/>
          </p:cNvSpPr>
          <p:nvPr/>
        </p:nvSpPr>
        <p:spPr bwMode="auto">
          <a:xfrm>
            <a:off x="65098" y="1062038"/>
            <a:ext cx="9020175" cy="0"/>
          </a:xfrm>
          <a:prstGeom prst="line">
            <a:avLst/>
          </a:prstGeom>
          <a:noFill/>
          <a:ln w="38100" cmpd="dbl">
            <a:solidFill>
              <a:schemeClr val="accent2"/>
            </a:solidFill>
            <a:round/>
            <a:headEnd/>
            <a:tailEnd/>
          </a:ln>
          <a:extLst>
            <a:ext uri="{909E8E84-426E-40dd-AFC4-6F175D3DCCD1}">
              <a14:hiddenFill xmlns:a14="http://schemas.microsoft.com/office/drawing/2010/main">
                <a:noFill/>
              </a14:hiddenFill>
            </a:ext>
          </a:extLst>
        </p:spPr>
        <p:txBody>
          <a:bodyPr wrap="none" lIns="91366" tIns="45685" rIns="91366" bIns="45685" anchor="ctr"/>
          <a:lstStyle/>
          <a:p>
            <a:pPr defTabSz="913693" fontAlgn="base">
              <a:spcBef>
                <a:spcPct val="0"/>
              </a:spcBef>
              <a:spcAft>
                <a:spcPct val="0"/>
              </a:spcAft>
            </a:pPr>
            <a:endParaRPr lang="en-US" sz="1200" dirty="0">
              <a:solidFill>
                <a:srgbClr val="000000"/>
              </a:solidFill>
              <a:ea typeface="ＭＳ Ｐゴシック" charset="0"/>
            </a:endParaRPr>
          </a:p>
        </p:txBody>
      </p:sp>
      <p:sp>
        <p:nvSpPr>
          <p:cNvPr id="1028" name="Rectangle 6"/>
          <p:cNvSpPr>
            <a:spLocks noGrp="1" noChangeArrowheads="1"/>
          </p:cNvSpPr>
          <p:nvPr>
            <p:ph type="title"/>
          </p:nvPr>
        </p:nvSpPr>
        <p:spPr bwMode="auto">
          <a:xfrm>
            <a:off x="1524001" y="327025"/>
            <a:ext cx="6096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6906" tIns="48453" rIns="96906" bIns="48453" numCol="1" anchor="ctr" anchorCtr="0" compatLnSpc="1">
            <a:prstTxWarp prst="textNoShape">
              <a:avLst/>
            </a:prstTxWarp>
          </a:bodyPr>
          <a:lstStyle/>
          <a:p>
            <a:pPr lvl="0"/>
            <a:r>
              <a:rPr lang="en-US"/>
              <a:t>Click to edit Master title style</a:t>
            </a:r>
          </a:p>
        </p:txBody>
      </p:sp>
      <p:sp>
        <p:nvSpPr>
          <p:cNvPr id="1029" name="Rectangle 7"/>
          <p:cNvSpPr>
            <a:spLocks noGrp="1" noChangeArrowheads="1"/>
          </p:cNvSpPr>
          <p:nvPr>
            <p:ph type="body" idx="1"/>
          </p:nvPr>
        </p:nvSpPr>
        <p:spPr bwMode="auto">
          <a:xfrm>
            <a:off x="533400" y="1447800"/>
            <a:ext cx="8180388"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6906" tIns="48453" rIns="96906" bIns="4845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9784" name="Rectangle 8"/>
          <p:cNvSpPr>
            <a:spLocks noGrp="1" noChangeArrowheads="1"/>
          </p:cNvSpPr>
          <p:nvPr>
            <p:ph type="dt" sz="half" idx="2"/>
          </p:nvPr>
        </p:nvSpPr>
        <p:spPr bwMode="auto">
          <a:xfrm>
            <a:off x="6951663" y="6653222"/>
            <a:ext cx="2005012" cy="204787"/>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r" eaLnBrk="0" hangingPunct="0">
              <a:defRPr sz="1000">
                <a:ea typeface="+mn-ea"/>
                <a:cs typeface="+mn-cs"/>
              </a:defRPr>
            </a:lvl1pPr>
          </a:lstStyle>
          <a:p>
            <a:pPr defTabSz="913693" fontAlgn="base">
              <a:spcBef>
                <a:spcPct val="0"/>
              </a:spcBef>
              <a:spcAft>
                <a:spcPct val="0"/>
              </a:spcAft>
              <a:defRPr/>
            </a:pPr>
            <a:endParaRPr lang="en-US" dirty="0">
              <a:solidFill>
                <a:srgbClr val="000000"/>
              </a:solidFill>
            </a:endParaRPr>
          </a:p>
        </p:txBody>
      </p:sp>
      <p:sp>
        <p:nvSpPr>
          <p:cNvPr id="459785" name="Rectangle 9"/>
          <p:cNvSpPr>
            <a:spLocks noGrp="1" noChangeArrowheads="1"/>
          </p:cNvSpPr>
          <p:nvPr>
            <p:ph type="ftr" sz="quarter" idx="3"/>
          </p:nvPr>
        </p:nvSpPr>
        <p:spPr bwMode="auto">
          <a:xfrm>
            <a:off x="3048001" y="6613526"/>
            <a:ext cx="3048000" cy="244475"/>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693" fontAlgn="base">
              <a:spcBef>
                <a:spcPct val="0"/>
              </a:spcBef>
              <a:spcAft>
                <a:spcPct val="0"/>
              </a:spcAft>
              <a:defRPr/>
            </a:pPr>
            <a:fld id="{4309757C-B6B2-A944-A0A6-CF83EB4356E7}" type="slidenum">
              <a:rPr lang="en-US" smtClean="0">
                <a:solidFill>
                  <a:srgbClr val="3333CC"/>
                </a:solidFill>
                <a:ea typeface="ＭＳ Ｐゴシック" charset="0"/>
              </a:rPr>
              <a:pPr defTabSz="913693" fontAlgn="base">
                <a:spcBef>
                  <a:spcPct val="0"/>
                </a:spcBef>
                <a:spcAft>
                  <a:spcPct val="0"/>
                </a:spcAft>
                <a:defRPr/>
              </a:pPr>
              <a:t>‹#›</a:t>
            </a:fld>
            <a:endParaRPr lang="en-US" dirty="0">
              <a:solidFill>
                <a:srgbClr val="3333CC"/>
              </a:solidFill>
              <a:ea typeface="ＭＳ Ｐゴシック" charset="0"/>
            </a:endParaRPr>
          </a:p>
        </p:txBody>
      </p:sp>
    </p:spTree>
    <p:extLst>
      <p:ext uri="{BB962C8B-B14F-4D97-AF65-F5344CB8AC3E}">
        <p14:creationId xmlns:p14="http://schemas.microsoft.com/office/powerpoint/2010/main" val="4284562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rtl="0" eaLnBrk="0" fontAlgn="base" hangingPunct="0">
        <a:spcBef>
          <a:spcPct val="0"/>
        </a:spcBef>
        <a:spcAft>
          <a:spcPct val="0"/>
        </a:spcAft>
        <a:defRPr sz="2100" b="1">
          <a:solidFill>
            <a:schemeClr val="accent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5pPr>
      <a:lvl6pPr marL="456846" algn="ctr" rtl="0" eaLnBrk="0" fontAlgn="base" hangingPunct="0">
        <a:spcBef>
          <a:spcPct val="0"/>
        </a:spcBef>
        <a:spcAft>
          <a:spcPct val="0"/>
        </a:spcAft>
        <a:defRPr sz="2100" b="1">
          <a:solidFill>
            <a:schemeClr val="accent2"/>
          </a:solidFill>
          <a:latin typeface="Times New Roman" pitchFamily="-108" charset="0"/>
        </a:defRPr>
      </a:lvl6pPr>
      <a:lvl7pPr marL="913693" algn="ctr" rtl="0" eaLnBrk="0" fontAlgn="base" hangingPunct="0">
        <a:spcBef>
          <a:spcPct val="0"/>
        </a:spcBef>
        <a:spcAft>
          <a:spcPct val="0"/>
        </a:spcAft>
        <a:defRPr sz="2100" b="1">
          <a:solidFill>
            <a:schemeClr val="accent2"/>
          </a:solidFill>
          <a:latin typeface="Times New Roman" pitchFamily="-108" charset="0"/>
        </a:defRPr>
      </a:lvl7pPr>
      <a:lvl8pPr marL="1370540" algn="ctr" rtl="0" eaLnBrk="0" fontAlgn="base" hangingPunct="0">
        <a:spcBef>
          <a:spcPct val="0"/>
        </a:spcBef>
        <a:spcAft>
          <a:spcPct val="0"/>
        </a:spcAft>
        <a:defRPr sz="2100" b="1">
          <a:solidFill>
            <a:schemeClr val="accent2"/>
          </a:solidFill>
          <a:latin typeface="Times New Roman" pitchFamily="-108" charset="0"/>
        </a:defRPr>
      </a:lvl8pPr>
      <a:lvl9pPr marL="1827384" algn="ctr" rtl="0" eaLnBrk="0" fontAlgn="base" hangingPunct="0">
        <a:spcBef>
          <a:spcPct val="0"/>
        </a:spcBef>
        <a:spcAft>
          <a:spcPct val="0"/>
        </a:spcAft>
        <a:defRPr sz="2100" b="1">
          <a:solidFill>
            <a:schemeClr val="accent2"/>
          </a:solidFill>
          <a:latin typeface="Times New Roman" pitchFamily="-108" charset="0"/>
        </a:defRPr>
      </a:lvl9pPr>
    </p:titleStyle>
    <p:bodyStyle>
      <a:lvl1pPr marL="342635" indent="-342635" algn="l" rtl="0" eaLnBrk="0" fontAlgn="base" hangingPunct="0">
        <a:spcBef>
          <a:spcPct val="20000"/>
        </a:spcBef>
        <a:spcAft>
          <a:spcPct val="0"/>
        </a:spcAft>
        <a:buSzPct val="100000"/>
        <a:buChar char="•"/>
        <a:defRPr sz="3200">
          <a:solidFill>
            <a:schemeClr val="accent2"/>
          </a:solidFill>
          <a:latin typeface="+mn-lt"/>
          <a:ea typeface="ＭＳ Ｐゴシック" pitchFamily="-108" charset="-128"/>
          <a:cs typeface="ＭＳ Ｐゴシック" pitchFamily="-108" charset="-128"/>
        </a:defRPr>
      </a:lvl1pPr>
      <a:lvl2pPr marL="721754" indent="-256976" algn="l" rtl="0" eaLnBrk="0" fontAlgn="base" hangingPunct="0">
        <a:spcBef>
          <a:spcPct val="20000"/>
        </a:spcBef>
        <a:spcAft>
          <a:spcPct val="0"/>
        </a:spcAft>
        <a:buSzPct val="100000"/>
        <a:buChar char="–"/>
        <a:defRPr sz="2800">
          <a:solidFill>
            <a:schemeClr val="accent2"/>
          </a:solidFill>
          <a:latin typeface="+mn-lt"/>
          <a:ea typeface="ＭＳ Ｐゴシック" pitchFamily="-108" charset="-128"/>
        </a:defRPr>
      </a:lvl2pPr>
      <a:lvl3pPr marL="1072320" indent="-230009" algn="l" rtl="0" eaLnBrk="0" fontAlgn="base" hangingPunct="0">
        <a:spcBef>
          <a:spcPct val="20000"/>
        </a:spcBef>
        <a:spcAft>
          <a:spcPct val="0"/>
        </a:spcAft>
        <a:buSzPct val="100000"/>
        <a:buChar char="•"/>
        <a:defRPr sz="2400">
          <a:solidFill>
            <a:schemeClr val="accent2"/>
          </a:solidFill>
          <a:latin typeface="+mn-lt"/>
          <a:ea typeface="ＭＳ Ｐゴシック" pitchFamily="-108" charset="-128"/>
        </a:defRPr>
      </a:lvl3pPr>
      <a:lvl4pPr marL="1419714" indent="-226836"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4pPr>
      <a:lvl5pPr marL="1770281"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5pPr>
      <a:lvl6pPr marL="2227125"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6pPr>
      <a:lvl7pPr marL="2683972"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7pPr>
      <a:lvl8pPr marL="3140815"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8pPr>
      <a:lvl9pPr marL="3597665"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3" algn="l" defTabSz="456846" rtl="0" eaLnBrk="1" latinLnBrk="0" hangingPunct="1">
        <a:defRPr sz="1800" kern="1200">
          <a:solidFill>
            <a:schemeClr val="tx1"/>
          </a:solidFill>
          <a:latin typeface="+mn-lt"/>
          <a:ea typeface="+mn-ea"/>
          <a:cs typeface="+mn-cs"/>
        </a:defRPr>
      </a:lvl3pPr>
      <a:lvl4pPr marL="1370540" algn="l" defTabSz="456846" rtl="0" eaLnBrk="1" latinLnBrk="0" hangingPunct="1">
        <a:defRPr sz="1800" kern="1200">
          <a:solidFill>
            <a:schemeClr val="tx1"/>
          </a:solidFill>
          <a:latin typeface="+mn-lt"/>
          <a:ea typeface="+mn-ea"/>
          <a:cs typeface="+mn-cs"/>
        </a:defRPr>
      </a:lvl4pPr>
      <a:lvl5pPr marL="1827384" algn="l" defTabSz="456846" rtl="0" eaLnBrk="1" latinLnBrk="0" hangingPunct="1">
        <a:defRPr sz="1800" kern="1200">
          <a:solidFill>
            <a:schemeClr val="tx1"/>
          </a:solidFill>
          <a:latin typeface="+mn-lt"/>
          <a:ea typeface="+mn-ea"/>
          <a:cs typeface="+mn-cs"/>
        </a:defRPr>
      </a:lvl5pPr>
      <a:lvl6pPr marL="2284230" algn="l" defTabSz="456846" rtl="0" eaLnBrk="1" latinLnBrk="0" hangingPunct="1">
        <a:defRPr sz="1800" kern="1200">
          <a:solidFill>
            <a:schemeClr val="tx1"/>
          </a:solidFill>
          <a:latin typeface="+mn-lt"/>
          <a:ea typeface="+mn-ea"/>
          <a:cs typeface="+mn-cs"/>
        </a:defRPr>
      </a:lvl6pPr>
      <a:lvl7pPr marL="2741077" algn="l" defTabSz="456846" rtl="0" eaLnBrk="1" latinLnBrk="0" hangingPunct="1">
        <a:defRPr sz="1800" kern="1200">
          <a:solidFill>
            <a:schemeClr val="tx1"/>
          </a:solidFill>
          <a:latin typeface="+mn-lt"/>
          <a:ea typeface="+mn-ea"/>
          <a:cs typeface="+mn-cs"/>
        </a:defRPr>
      </a:lvl7pPr>
      <a:lvl8pPr marL="3197922" algn="l" defTabSz="456846" rtl="0" eaLnBrk="1" latinLnBrk="0" hangingPunct="1">
        <a:defRPr sz="1800" kern="1200">
          <a:solidFill>
            <a:schemeClr val="tx1"/>
          </a:solidFill>
          <a:latin typeface="+mn-lt"/>
          <a:ea typeface="+mn-ea"/>
          <a:cs typeface="+mn-cs"/>
        </a:defRPr>
      </a:lvl8pPr>
      <a:lvl9pPr marL="3654769" algn="l" defTabSz="4568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4"/>
          <p:cNvPicPr>
            <a:picLocks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80964" y="95265"/>
            <a:ext cx="100330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27" name="Line 5"/>
          <p:cNvSpPr>
            <a:spLocks noChangeShapeType="1"/>
          </p:cNvSpPr>
          <p:nvPr/>
        </p:nvSpPr>
        <p:spPr bwMode="auto">
          <a:xfrm>
            <a:off x="65102" y="1062038"/>
            <a:ext cx="9020175" cy="0"/>
          </a:xfrm>
          <a:prstGeom prst="line">
            <a:avLst/>
          </a:prstGeom>
          <a:noFill/>
          <a:ln w="38100" cmpd="dbl">
            <a:solidFill>
              <a:schemeClr val="accent2"/>
            </a:solidFill>
            <a:round/>
            <a:headEnd/>
            <a:tailEnd/>
          </a:ln>
          <a:extLst>
            <a:ext uri="{909E8E84-426E-40dd-AFC4-6F175D3DCCD1}">
              <a14:hiddenFill xmlns:a14="http://schemas.microsoft.com/office/drawing/2010/main">
                <a:noFill/>
              </a14:hiddenFill>
            </a:ext>
          </a:extLst>
        </p:spPr>
        <p:txBody>
          <a:bodyPr wrap="none" lIns="91336" tIns="45669" rIns="91336" bIns="45669" anchor="ctr"/>
          <a:lstStyle/>
          <a:p>
            <a:pPr defTabSz="913370" fontAlgn="base">
              <a:spcBef>
                <a:spcPct val="0"/>
              </a:spcBef>
              <a:spcAft>
                <a:spcPct val="0"/>
              </a:spcAft>
            </a:pPr>
            <a:endParaRPr lang="en-US" sz="1200" dirty="0">
              <a:solidFill>
                <a:srgbClr val="000000"/>
              </a:solidFill>
              <a:ea typeface="ＭＳ Ｐゴシック" charset="0"/>
            </a:endParaRPr>
          </a:p>
        </p:txBody>
      </p:sp>
      <p:sp>
        <p:nvSpPr>
          <p:cNvPr id="1028" name="Rectangle 6"/>
          <p:cNvSpPr>
            <a:spLocks noGrp="1" noChangeArrowheads="1"/>
          </p:cNvSpPr>
          <p:nvPr>
            <p:ph type="title"/>
          </p:nvPr>
        </p:nvSpPr>
        <p:spPr bwMode="auto">
          <a:xfrm>
            <a:off x="1524001" y="327025"/>
            <a:ext cx="6096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6873" tIns="48436" rIns="96873" bIns="48436" numCol="1" anchor="ctr" anchorCtr="0" compatLnSpc="1">
            <a:prstTxWarp prst="textNoShape">
              <a:avLst/>
            </a:prstTxWarp>
          </a:bodyPr>
          <a:lstStyle/>
          <a:p>
            <a:pPr lvl="0"/>
            <a:r>
              <a:rPr lang="en-US"/>
              <a:t>Click to edit Master title style</a:t>
            </a:r>
          </a:p>
        </p:txBody>
      </p:sp>
      <p:sp>
        <p:nvSpPr>
          <p:cNvPr id="1029" name="Rectangle 7"/>
          <p:cNvSpPr>
            <a:spLocks noGrp="1" noChangeArrowheads="1"/>
          </p:cNvSpPr>
          <p:nvPr>
            <p:ph type="body" idx="1"/>
          </p:nvPr>
        </p:nvSpPr>
        <p:spPr bwMode="auto">
          <a:xfrm>
            <a:off x="533401" y="1447800"/>
            <a:ext cx="8180388"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6873" tIns="48436" rIns="96873" bIns="4843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9784" name="Rectangle 8"/>
          <p:cNvSpPr>
            <a:spLocks noGrp="1" noChangeArrowheads="1"/>
          </p:cNvSpPr>
          <p:nvPr>
            <p:ph type="dt" sz="half" idx="2"/>
          </p:nvPr>
        </p:nvSpPr>
        <p:spPr bwMode="auto">
          <a:xfrm>
            <a:off x="6951663" y="6653227"/>
            <a:ext cx="2005012" cy="204787"/>
          </a:xfrm>
          <a:prstGeom prst="rect">
            <a:avLst/>
          </a:prstGeom>
          <a:noFill/>
          <a:ln w="9525">
            <a:noFill/>
            <a:miter lim="800000"/>
            <a:headEnd/>
            <a:tailEnd/>
          </a:ln>
          <a:effectLst/>
        </p:spPr>
        <p:txBody>
          <a:bodyPr vert="horz" wrap="square" lIns="96873" tIns="48436" rIns="96873" bIns="48436" numCol="1" anchor="t" anchorCtr="0" compatLnSpc="1">
            <a:prstTxWarp prst="textNoShape">
              <a:avLst/>
            </a:prstTxWarp>
          </a:bodyPr>
          <a:lstStyle>
            <a:lvl1pPr algn="r" eaLnBrk="0" hangingPunct="0">
              <a:defRPr sz="1000">
                <a:ea typeface="+mn-ea"/>
                <a:cs typeface="+mn-cs"/>
              </a:defRPr>
            </a:lvl1pPr>
          </a:lstStyle>
          <a:p>
            <a:pPr defTabSz="913370" fontAlgn="base">
              <a:spcBef>
                <a:spcPct val="0"/>
              </a:spcBef>
              <a:spcAft>
                <a:spcPct val="0"/>
              </a:spcAft>
              <a:defRPr/>
            </a:pPr>
            <a:endParaRPr lang="en-US" dirty="0">
              <a:solidFill>
                <a:srgbClr val="000000"/>
              </a:solidFill>
            </a:endParaRPr>
          </a:p>
        </p:txBody>
      </p:sp>
      <p:sp>
        <p:nvSpPr>
          <p:cNvPr id="459785" name="Rectangle 9"/>
          <p:cNvSpPr>
            <a:spLocks noGrp="1" noChangeArrowheads="1"/>
          </p:cNvSpPr>
          <p:nvPr>
            <p:ph type="ftr" sz="quarter" idx="3"/>
          </p:nvPr>
        </p:nvSpPr>
        <p:spPr bwMode="auto">
          <a:xfrm>
            <a:off x="3048001" y="6613531"/>
            <a:ext cx="3048000" cy="244475"/>
          </a:xfrm>
          <a:prstGeom prst="rect">
            <a:avLst/>
          </a:prstGeom>
          <a:noFill/>
          <a:ln w="9525">
            <a:noFill/>
            <a:miter lim="800000"/>
            <a:headEnd/>
            <a:tailEnd/>
          </a:ln>
          <a:effectLst/>
        </p:spPr>
        <p:txBody>
          <a:bodyPr vert="horz" wrap="square" lIns="96873" tIns="48436" rIns="96873" bIns="48436"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370" fontAlgn="base">
              <a:spcBef>
                <a:spcPct val="0"/>
              </a:spcBef>
              <a:spcAft>
                <a:spcPct val="0"/>
              </a:spcAft>
              <a:defRPr/>
            </a:pPr>
            <a:fld id="{4309757C-B6B2-A944-A0A6-CF83EB4356E7}" type="slidenum">
              <a:rPr lang="en-US" smtClean="0">
                <a:ea typeface="ＭＳ Ｐゴシック" charset="0"/>
              </a:rPr>
              <a:pPr defTabSz="913370" fontAlgn="base">
                <a:spcBef>
                  <a:spcPct val="0"/>
                </a:spcBef>
                <a:spcAft>
                  <a:spcPct val="0"/>
                </a:spcAft>
                <a:defRPr/>
              </a:pPr>
              <a:t>‹#›</a:t>
            </a:fld>
            <a:endParaRPr lang="en-US" dirty="0">
              <a:ea typeface="ＭＳ Ｐゴシック" charset="0"/>
            </a:endParaRPr>
          </a:p>
        </p:txBody>
      </p:sp>
    </p:spTree>
    <p:extLst>
      <p:ext uri="{BB962C8B-B14F-4D97-AF65-F5344CB8AC3E}">
        <p14:creationId xmlns:p14="http://schemas.microsoft.com/office/powerpoint/2010/main" val="107709966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hf hdr="0" ftr="0" dt="0"/>
  <p:txStyles>
    <p:titleStyle>
      <a:lvl1pPr algn="ctr" rtl="0" eaLnBrk="0" fontAlgn="base" hangingPunct="0">
        <a:spcBef>
          <a:spcPct val="0"/>
        </a:spcBef>
        <a:spcAft>
          <a:spcPct val="0"/>
        </a:spcAft>
        <a:defRPr sz="2100" b="1">
          <a:solidFill>
            <a:schemeClr val="accent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5pPr>
      <a:lvl6pPr marL="456685" algn="ctr" rtl="0" eaLnBrk="0" fontAlgn="base" hangingPunct="0">
        <a:spcBef>
          <a:spcPct val="0"/>
        </a:spcBef>
        <a:spcAft>
          <a:spcPct val="0"/>
        </a:spcAft>
        <a:defRPr sz="2100" b="1">
          <a:solidFill>
            <a:schemeClr val="accent2"/>
          </a:solidFill>
          <a:latin typeface="Times New Roman" pitchFamily="-108" charset="0"/>
        </a:defRPr>
      </a:lvl6pPr>
      <a:lvl7pPr marL="913370" algn="ctr" rtl="0" eaLnBrk="0" fontAlgn="base" hangingPunct="0">
        <a:spcBef>
          <a:spcPct val="0"/>
        </a:spcBef>
        <a:spcAft>
          <a:spcPct val="0"/>
        </a:spcAft>
        <a:defRPr sz="2100" b="1">
          <a:solidFill>
            <a:schemeClr val="accent2"/>
          </a:solidFill>
          <a:latin typeface="Times New Roman" pitchFamily="-108" charset="0"/>
        </a:defRPr>
      </a:lvl7pPr>
      <a:lvl8pPr marL="1370058" algn="ctr" rtl="0" eaLnBrk="0" fontAlgn="base" hangingPunct="0">
        <a:spcBef>
          <a:spcPct val="0"/>
        </a:spcBef>
        <a:spcAft>
          <a:spcPct val="0"/>
        </a:spcAft>
        <a:defRPr sz="2100" b="1">
          <a:solidFill>
            <a:schemeClr val="accent2"/>
          </a:solidFill>
          <a:latin typeface="Times New Roman" pitchFamily="-108" charset="0"/>
        </a:defRPr>
      </a:lvl8pPr>
      <a:lvl9pPr marL="1826744" algn="ctr" rtl="0" eaLnBrk="0" fontAlgn="base" hangingPunct="0">
        <a:spcBef>
          <a:spcPct val="0"/>
        </a:spcBef>
        <a:spcAft>
          <a:spcPct val="0"/>
        </a:spcAft>
        <a:defRPr sz="2100" b="1">
          <a:solidFill>
            <a:schemeClr val="accent2"/>
          </a:solidFill>
          <a:latin typeface="Times New Roman" pitchFamily="-108" charset="0"/>
        </a:defRPr>
      </a:lvl9pPr>
    </p:titleStyle>
    <p:bodyStyle>
      <a:lvl1pPr marL="342515" indent="-342515" algn="l" rtl="0" eaLnBrk="0" fontAlgn="base" hangingPunct="0">
        <a:spcBef>
          <a:spcPct val="20000"/>
        </a:spcBef>
        <a:spcAft>
          <a:spcPct val="0"/>
        </a:spcAft>
        <a:buSzPct val="100000"/>
        <a:buChar char="•"/>
        <a:defRPr sz="3200">
          <a:solidFill>
            <a:schemeClr val="accent2"/>
          </a:solidFill>
          <a:latin typeface="+mn-lt"/>
          <a:ea typeface="ＭＳ Ｐゴシック" pitchFamily="-108" charset="-128"/>
          <a:cs typeface="ＭＳ Ｐゴシック" pitchFamily="-108" charset="-128"/>
        </a:defRPr>
      </a:lvl1pPr>
      <a:lvl2pPr marL="721500" indent="-256886" algn="l" rtl="0" eaLnBrk="0" fontAlgn="base" hangingPunct="0">
        <a:spcBef>
          <a:spcPct val="20000"/>
        </a:spcBef>
        <a:spcAft>
          <a:spcPct val="0"/>
        </a:spcAft>
        <a:buSzPct val="100000"/>
        <a:buChar char="–"/>
        <a:defRPr sz="2800">
          <a:solidFill>
            <a:schemeClr val="accent2"/>
          </a:solidFill>
          <a:latin typeface="+mn-lt"/>
          <a:ea typeface="ＭＳ Ｐゴシック" pitchFamily="-108" charset="-128"/>
        </a:defRPr>
      </a:lvl2pPr>
      <a:lvl3pPr marL="1071943" indent="-229928" algn="l" rtl="0" eaLnBrk="0" fontAlgn="base" hangingPunct="0">
        <a:spcBef>
          <a:spcPct val="20000"/>
        </a:spcBef>
        <a:spcAft>
          <a:spcPct val="0"/>
        </a:spcAft>
        <a:buSzPct val="100000"/>
        <a:buChar char="•"/>
        <a:defRPr sz="2400">
          <a:solidFill>
            <a:schemeClr val="accent2"/>
          </a:solidFill>
          <a:latin typeface="+mn-lt"/>
          <a:ea typeface="ＭＳ Ｐゴシック" pitchFamily="-108" charset="-128"/>
        </a:defRPr>
      </a:lvl3pPr>
      <a:lvl4pPr marL="1419214" indent="-226756"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4pPr>
      <a:lvl5pPr marL="1769658" indent="-22834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5pPr>
      <a:lvl6pPr marL="2226343" indent="-22834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6pPr>
      <a:lvl7pPr marL="2683029" indent="-22834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7pPr>
      <a:lvl8pPr marL="3139710" indent="-22834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8pPr>
      <a:lvl9pPr marL="3596401" indent="-22834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9pPr>
    </p:bodyStyle>
    <p:otherStyle>
      <a:defPPr>
        <a:defRPr lang="en-US"/>
      </a:defPPr>
      <a:lvl1pPr marL="0" algn="l" defTabSz="456685" rtl="0" eaLnBrk="1" latinLnBrk="0" hangingPunct="1">
        <a:defRPr sz="1800" kern="1200">
          <a:solidFill>
            <a:schemeClr val="tx1"/>
          </a:solidFill>
          <a:latin typeface="+mn-lt"/>
          <a:ea typeface="+mn-ea"/>
          <a:cs typeface="+mn-cs"/>
        </a:defRPr>
      </a:lvl1pPr>
      <a:lvl2pPr marL="456685" algn="l" defTabSz="456685" rtl="0" eaLnBrk="1" latinLnBrk="0" hangingPunct="1">
        <a:defRPr sz="1800" kern="1200">
          <a:solidFill>
            <a:schemeClr val="tx1"/>
          </a:solidFill>
          <a:latin typeface="+mn-lt"/>
          <a:ea typeface="+mn-ea"/>
          <a:cs typeface="+mn-cs"/>
        </a:defRPr>
      </a:lvl2pPr>
      <a:lvl3pPr marL="913370" algn="l" defTabSz="456685" rtl="0" eaLnBrk="1" latinLnBrk="0" hangingPunct="1">
        <a:defRPr sz="1800" kern="1200">
          <a:solidFill>
            <a:schemeClr val="tx1"/>
          </a:solidFill>
          <a:latin typeface="+mn-lt"/>
          <a:ea typeface="+mn-ea"/>
          <a:cs typeface="+mn-cs"/>
        </a:defRPr>
      </a:lvl3pPr>
      <a:lvl4pPr marL="1370058" algn="l" defTabSz="456685" rtl="0" eaLnBrk="1" latinLnBrk="0" hangingPunct="1">
        <a:defRPr sz="1800" kern="1200">
          <a:solidFill>
            <a:schemeClr val="tx1"/>
          </a:solidFill>
          <a:latin typeface="+mn-lt"/>
          <a:ea typeface="+mn-ea"/>
          <a:cs typeface="+mn-cs"/>
        </a:defRPr>
      </a:lvl4pPr>
      <a:lvl5pPr marL="1826744" algn="l" defTabSz="456685" rtl="0" eaLnBrk="1" latinLnBrk="0" hangingPunct="1">
        <a:defRPr sz="1800" kern="1200">
          <a:solidFill>
            <a:schemeClr val="tx1"/>
          </a:solidFill>
          <a:latin typeface="+mn-lt"/>
          <a:ea typeface="+mn-ea"/>
          <a:cs typeface="+mn-cs"/>
        </a:defRPr>
      </a:lvl5pPr>
      <a:lvl6pPr marL="2283427" algn="l" defTabSz="456685" rtl="0" eaLnBrk="1" latinLnBrk="0" hangingPunct="1">
        <a:defRPr sz="1800" kern="1200">
          <a:solidFill>
            <a:schemeClr val="tx1"/>
          </a:solidFill>
          <a:latin typeface="+mn-lt"/>
          <a:ea typeface="+mn-ea"/>
          <a:cs typeface="+mn-cs"/>
        </a:defRPr>
      </a:lvl6pPr>
      <a:lvl7pPr marL="2740114" algn="l" defTabSz="456685" rtl="0" eaLnBrk="1" latinLnBrk="0" hangingPunct="1">
        <a:defRPr sz="1800" kern="1200">
          <a:solidFill>
            <a:schemeClr val="tx1"/>
          </a:solidFill>
          <a:latin typeface="+mn-lt"/>
          <a:ea typeface="+mn-ea"/>
          <a:cs typeface="+mn-cs"/>
        </a:defRPr>
      </a:lvl7pPr>
      <a:lvl8pPr marL="3196798" algn="l" defTabSz="456685" rtl="0" eaLnBrk="1" latinLnBrk="0" hangingPunct="1">
        <a:defRPr sz="1800" kern="1200">
          <a:solidFill>
            <a:schemeClr val="tx1"/>
          </a:solidFill>
          <a:latin typeface="+mn-lt"/>
          <a:ea typeface="+mn-ea"/>
          <a:cs typeface="+mn-cs"/>
        </a:defRPr>
      </a:lvl8pPr>
      <a:lvl9pPr marL="3653485" algn="l" defTabSz="45668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chart" Target="../charts/chart1.xml"/><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microsoft.com/office/2007/relationships/hdphoto" Target="../media/hdphoto1.wdp"/><Relationship Id="rId5" Type="http://schemas.openxmlformats.org/officeDocument/2006/relationships/image" Target="../media/image12.tiff"/><Relationship Id="rId1" Type="http://schemas.openxmlformats.org/officeDocument/2006/relationships/slideLayout" Target="../slideLayouts/slideLayout20.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dirty="0">
                <a:latin typeface="Arial" panose="020B0604020202020204" pitchFamily="34" charset="0"/>
                <a:cs typeface="Arial" panose="020B0604020202020204" pitchFamily="34" charset="0"/>
              </a:rPr>
              <a:t>Take-home Message Title</a:t>
            </a:r>
            <a:br>
              <a:rPr lang="en-US"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Citation (short form)</a:t>
            </a:r>
          </a:p>
        </p:txBody>
      </p:sp>
      <p:sp>
        <p:nvSpPr>
          <p:cNvPr id="11" name="TextBox 3"/>
          <p:cNvSpPr txBox="1">
            <a:spLocks noChangeArrowheads="1"/>
          </p:cNvSpPr>
          <p:nvPr/>
        </p:nvSpPr>
        <p:spPr bwMode="auto">
          <a:xfrm>
            <a:off x="238747" y="1219200"/>
            <a:ext cx="4333253"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smtClean="0">
                <a:solidFill>
                  <a:srgbClr val="0000FF"/>
                </a:solidFill>
                <a:latin typeface="Arial"/>
                <a:cs typeface="Arial"/>
              </a:rPr>
              <a:t>Science Question</a:t>
            </a:r>
          </a:p>
          <a:p>
            <a:pPr eaLnBrk="1" hangingPunct="1"/>
            <a:r>
              <a:rPr lang="en-US" sz="1400" dirty="0" smtClean="0">
                <a:solidFill>
                  <a:srgbClr val="0000FF"/>
                </a:solidFill>
                <a:latin typeface="Arial"/>
                <a:cs typeface="Arial"/>
              </a:rPr>
              <a:t>Compelling statement of the science question.</a:t>
            </a:r>
          </a:p>
          <a:p>
            <a:pPr eaLnBrk="1" hangingPunct="1"/>
            <a:r>
              <a:rPr lang="en-US" sz="1400" dirty="0">
                <a:solidFill>
                  <a:srgbClr val="0000FF"/>
                </a:solidFill>
              </a:rPr>
              <a:t>What are we learning about the </a:t>
            </a:r>
            <a:r>
              <a:rPr lang="en-US" sz="1400" dirty="0" smtClean="0">
                <a:solidFill>
                  <a:srgbClr val="0000FF"/>
                </a:solidFill>
              </a:rPr>
              <a:t>Earth System? </a:t>
            </a:r>
          </a:p>
          <a:p>
            <a:pPr eaLnBrk="1" hangingPunct="1"/>
            <a:r>
              <a:rPr lang="en-US" sz="1400" dirty="0" smtClean="0">
                <a:solidFill>
                  <a:srgbClr val="0000FF"/>
                </a:solidFill>
              </a:rPr>
              <a:t>Why is the research important? </a:t>
            </a:r>
            <a:endParaRPr lang="en-US" sz="1400" dirty="0">
              <a:solidFill>
                <a:srgbClr val="0000FF"/>
              </a:solidFill>
            </a:endParaRPr>
          </a:p>
          <a:p>
            <a:pPr eaLnBrk="1" hangingPunct="1"/>
            <a:endParaRPr lang="en-US" sz="800" dirty="0">
              <a:solidFill>
                <a:srgbClr val="0000FF"/>
              </a:solidFill>
              <a:latin typeface="Arial"/>
              <a:cs typeface="Arial"/>
            </a:endParaRPr>
          </a:p>
          <a:p>
            <a:pPr eaLnBrk="1" hangingPunct="1"/>
            <a:endParaRPr lang="en-US" sz="1400" b="1" dirty="0">
              <a:solidFill>
                <a:srgbClr val="0000FF"/>
              </a:solidFill>
              <a:latin typeface="Arial"/>
              <a:cs typeface="Arial"/>
            </a:endParaRPr>
          </a:p>
          <a:p>
            <a:pPr eaLnBrk="1" hangingPunct="1"/>
            <a:r>
              <a:rPr lang="en-US" sz="1400" b="1" dirty="0" smtClean="0">
                <a:solidFill>
                  <a:srgbClr val="0000FF"/>
                </a:solidFill>
                <a:latin typeface="Arial"/>
                <a:cs typeface="Arial"/>
              </a:rPr>
              <a:t>Analysis</a:t>
            </a:r>
            <a:endParaRPr lang="en-US" sz="1400" b="1" dirty="0">
              <a:solidFill>
                <a:srgbClr val="0000FF"/>
              </a:solidFill>
              <a:latin typeface="Arial"/>
              <a:cs typeface="Arial"/>
            </a:endParaRPr>
          </a:p>
          <a:p>
            <a:pPr eaLnBrk="1" hangingPunct="1"/>
            <a:r>
              <a:rPr lang="en-US" sz="1400" dirty="0" smtClean="0">
                <a:solidFill>
                  <a:srgbClr val="0000FF"/>
                </a:solidFill>
                <a:latin typeface="Arial"/>
                <a:cs typeface="Arial"/>
              </a:rPr>
              <a:t>What NASA resources were used (satellites, ground networks, datasets, models, etc.)</a:t>
            </a:r>
          </a:p>
          <a:p>
            <a:pPr eaLnBrk="1" hangingPunct="1"/>
            <a:endParaRPr lang="en-US" sz="800" dirty="0" smtClean="0">
              <a:solidFill>
                <a:srgbClr val="0000FF"/>
              </a:solidFill>
              <a:latin typeface="Arial"/>
              <a:cs typeface="Arial"/>
            </a:endParaRPr>
          </a:p>
          <a:p>
            <a:pPr eaLnBrk="1" hangingPunct="1"/>
            <a:endParaRPr lang="en-US" sz="1400" b="1" dirty="0" smtClean="0">
              <a:solidFill>
                <a:srgbClr val="0000FF"/>
              </a:solidFill>
              <a:latin typeface="Arial"/>
              <a:cs typeface="Arial"/>
            </a:endParaRPr>
          </a:p>
          <a:p>
            <a:pPr eaLnBrk="1" hangingPunct="1"/>
            <a:r>
              <a:rPr lang="en-US" sz="1400" b="1" dirty="0" smtClean="0">
                <a:solidFill>
                  <a:srgbClr val="0000FF"/>
                </a:solidFill>
                <a:latin typeface="Arial"/>
                <a:cs typeface="Arial"/>
              </a:rPr>
              <a:t>Results</a:t>
            </a:r>
            <a:endParaRPr lang="en-US" sz="1400" b="1" dirty="0">
              <a:solidFill>
                <a:srgbClr val="0000FF"/>
              </a:solidFill>
              <a:latin typeface="Arial"/>
              <a:cs typeface="Arial"/>
            </a:endParaRPr>
          </a:p>
          <a:p>
            <a:pPr eaLnBrk="1" hangingPunct="1"/>
            <a:r>
              <a:rPr lang="en-US" sz="1400" dirty="0">
                <a:solidFill>
                  <a:srgbClr val="0000FF"/>
                </a:solidFill>
              </a:rPr>
              <a:t>What do you want the reader to </a:t>
            </a:r>
            <a:r>
              <a:rPr lang="en-US" sz="1400" dirty="0" smtClean="0">
                <a:solidFill>
                  <a:srgbClr val="0000FF"/>
                </a:solidFill>
              </a:rPr>
              <a:t>remember?</a:t>
            </a:r>
            <a:endParaRPr lang="en-US" sz="1400" b="1" dirty="0">
              <a:solidFill>
                <a:srgbClr val="0000FF"/>
              </a:solidFill>
              <a:latin typeface="Arial"/>
              <a:cs typeface="Arial"/>
            </a:endParaRPr>
          </a:p>
          <a:p>
            <a:pPr eaLnBrk="1" hangingPunct="1"/>
            <a:r>
              <a:rPr lang="en-US" sz="1400" dirty="0" smtClean="0">
                <a:solidFill>
                  <a:srgbClr val="0000FF"/>
                </a:solidFill>
              </a:rPr>
              <a:t>What are the important findings from this study? What </a:t>
            </a:r>
            <a:r>
              <a:rPr lang="en-US" sz="1400" dirty="0">
                <a:solidFill>
                  <a:srgbClr val="0000FF"/>
                </a:solidFill>
              </a:rPr>
              <a:t>is the essence that should be drawn from the </a:t>
            </a:r>
            <a:r>
              <a:rPr lang="en-US" sz="1400" dirty="0" smtClean="0">
                <a:solidFill>
                  <a:srgbClr val="0000FF"/>
                </a:solidFill>
              </a:rPr>
              <a:t>results? </a:t>
            </a:r>
          </a:p>
          <a:p>
            <a:pPr eaLnBrk="1" hangingPunct="1"/>
            <a:r>
              <a:rPr lang="en-US" sz="1400" dirty="0" smtClean="0">
                <a:solidFill>
                  <a:srgbClr val="0000FF"/>
                </a:solidFill>
              </a:rPr>
              <a:t>What </a:t>
            </a:r>
            <a:r>
              <a:rPr lang="en-US" sz="1400" dirty="0">
                <a:solidFill>
                  <a:srgbClr val="0000FF"/>
                </a:solidFill>
              </a:rPr>
              <a:t>has been accomplished and </a:t>
            </a:r>
            <a:r>
              <a:rPr lang="en-US" sz="1400" dirty="0" smtClean="0">
                <a:solidFill>
                  <a:srgbClr val="0000FF"/>
                </a:solidFill>
              </a:rPr>
              <a:t>learned using NASA assets?. </a:t>
            </a:r>
            <a:endParaRPr lang="en-US" sz="1400" b="1" dirty="0" smtClean="0">
              <a:solidFill>
                <a:srgbClr val="0000FF"/>
              </a:solidFill>
              <a:latin typeface="Arial"/>
              <a:cs typeface="Arial"/>
            </a:endParaRPr>
          </a:p>
          <a:p>
            <a:pPr eaLnBrk="1" hangingPunct="1"/>
            <a:endParaRPr lang="en-US" sz="1400" b="1" dirty="0" smtClean="0">
              <a:solidFill>
                <a:srgbClr val="0000FF"/>
              </a:solidFill>
              <a:latin typeface="Arial"/>
              <a:cs typeface="Arial"/>
            </a:endParaRPr>
          </a:p>
          <a:p>
            <a:pPr eaLnBrk="1" hangingPunct="1"/>
            <a:r>
              <a:rPr lang="en-US" sz="1400" b="1" dirty="0" smtClean="0">
                <a:solidFill>
                  <a:srgbClr val="0000FF"/>
                </a:solidFill>
                <a:latin typeface="Arial"/>
                <a:cs typeface="Arial"/>
              </a:rPr>
              <a:t>Significance</a:t>
            </a:r>
            <a:endParaRPr lang="en-US" sz="1400" b="1" dirty="0">
              <a:solidFill>
                <a:srgbClr val="0000FF"/>
              </a:solidFill>
              <a:latin typeface="Arial"/>
              <a:cs typeface="Arial"/>
            </a:endParaRPr>
          </a:p>
          <a:p>
            <a:pPr eaLnBrk="1" hangingPunct="1"/>
            <a:r>
              <a:rPr lang="en-US" sz="1400" dirty="0" smtClean="0">
                <a:solidFill>
                  <a:srgbClr val="0000FF"/>
                </a:solidFill>
              </a:rPr>
              <a:t>Communicate </a:t>
            </a:r>
            <a:r>
              <a:rPr lang="en-US" sz="1400" dirty="0">
                <a:solidFill>
                  <a:srgbClr val="0000FF"/>
                </a:solidFill>
              </a:rPr>
              <a:t>the </a:t>
            </a:r>
            <a:r>
              <a:rPr lang="en-US" sz="1400" dirty="0" smtClean="0">
                <a:solidFill>
                  <a:srgbClr val="0000FF"/>
                </a:solidFill>
              </a:rPr>
              <a:t>most </a:t>
            </a:r>
            <a:r>
              <a:rPr lang="en-US" sz="1400" dirty="0">
                <a:solidFill>
                  <a:srgbClr val="0000FF"/>
                </a:solidFill>
              </a:rPr>
              <a:t>significant </a:t>
            </a:r>
            <a:r>
              <a:rPr lang="en-US" sz="1400" dirty="0" smtClean="0">
                <a:solidFill>
                  <a:srgbClr val="0000FF"/>
                </a:solidFill>
              </a:rPr>
              <a:t>element that you </a:t>
            </a:r>
            <a:r>
              <a:rPr lang="en-US" sz="1400" dirty="0">
                <a:solidFill>
                  <a:srgbClr val="0000FF"/>
                </a:solidFill>
              </a:rPr>
              <a:t>want the audience to know about the research and how the results contributed to society/Earth system </a:t>
            </a:r>
            <a:r>
              <a:rPr lang="en-US" sz="1400" dirty="0" smtClean="0">
                <a:solidFill>
                  <a:srgbClr val="0000FF"/>
                </a:solidFill>
              </a:rPr>
              <a:t>science. What </a:t>
            </a:r>
            <a:r>
              <a:rPr lang="en-US" sz="1400" dirty="0">
                <a:solidFill>
                  <a:srgbClr val="0000FF"/>
                </a:solidFill>
              </a:rPr>
              <a:t>do we now </a:t>
            </a:r>
            <a:r>
              <a:rPr lang="en-US" sz="1400" dirty="0" smtClean="0">
                <a:solidFill>
                  <a:srgbClr val="0000FF"/>
                </a:solidFill>
              </a:rPr>
              <a:t>know that we did not know before? What </a:t>
            </a:r>
            <a:r>
              <a:rPr lang="en-US" sz="1400" dirty="0">
                <a:solidFill>
                  <a:srgbClr val="0000FF"/>
                </a:solidFill>
              </a:rPr>
              <a:t>can we do with this knowledge? </a:t>
            </a:r>
            <a:r>
              <a:rPr lang="en-US" sz="1400" dirty="0" smtClean="0">
                <a:solidFill>
                  <a:srgbClr val="0000FF"/>
                </a:solidFill>
              </a:rPr>
              <a:t>What </a:t>
            </a:r>
            <a:r>
              <a:rPr lang="en-US" sz="1400" dirty="0">
                <a:solidFill>
                  <a:srgbClr val="0000FF"/>
                </a:solidFill>
              </a:rPr>
              <a:t>are the potential societal impacts/benefits? </a:t>
            </a:r>
            <a:endParaRPr lang="en-US" sz="1400" dirty="0">
              <a:solidFill>
                <a:srgbClr val="0000FF"/>
              </a:solidFill>
              <a:latin typeface="Arial"/>
              <a:cs typeface="Arial"/>
            </a:endParaRPr>
          </a:p>
        </p:txBody>
      </p:sp>
      <p:pic>
        <p:nvPicPr>
          <p:cNvPr id="13" name="Picture 12"/>
          <p:cNvPicPr>
            <a:picLocks noChangeAspect="1"/>
          </p:cNvPicPr>
          <p:nvPr/>
        </p:nvPicPr>
        <p:blipFill rotWithShape="1">
          <a:blip r:embed="rId3"/>
          <a:srcRect b="49963"/>
          <a:stretch/>
        </p:blipFill>
        <p:spPr>
          <a:xfrm>
            <a:off x="4953000" y="1224280"/>
            <a:ext cx="4014516" cy="2821556"/>
          </a:xfrm>
          <a:prstGeom prst="rect">
            <a:avLst/>
          </a:prstGeom>
        </p:spPr>
      </p:pic>
      <p:sp>
        <p:nvSpPr>
          <p:cNvPr id="14" name="TextBox 3"/>
          <p:cNvSpPr txBox="1">
            <a:spLocks noChangeArrowheads="1"/>
          </p:cNvSpPr>
          <p:nvPr/>
        </p:nvSpPr>
        <p:spPr bwMode="auto">
          <a:xfrm>
            <a:off x="4876799" y="4314406"/>
            <a:ext cx="4215739"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pPr>
            <a:r>
              <a:rPr lang="en-US" sz="1400" b="1" dirty="0" smtClean="0">
                <a:latin typeface="Arial"/>
                <a:cs typeface="Arial"/>
              </a:rPr>
              <a:t>Figure Caption</a:t>
            </a:r>
          </a:p>
          <a:p>
            <a:pPr eaLnBrk="1" hangingPunct="1">
              <a:spcAft>
                <a:spcPts val="600"/>
              </a:spcAft>
            </a:pPr>
            <a:r>
              <a:rPr lang="en-US" sz="1400" dirty="0" smtClean="0">
                <a:latin typeface="Arial"/>
                <a:cs typeface="Arial"/>
              </a:rPr>
              <a:t>Describe a figure that captures the essence of the science result and conveys its importance to the non-expert</a:t>
            </a:r>
            <a:endParaRPr lang="en-US" sz="1400" dirty="0"/>
          </a:p>
        </p:txBody>
      </p:sp>
    </p:spTree>
    <p:extLst>
      <p:ext uri="{BB962C8B-B14F-4D97-AF65-F5344CB8AC3E}">
        <p14:creationId xmlns:p14="http://schemas.microsoft.com/office/powerpoint/2010/main" val="1737285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latin typeface="Arial" panose="020B0604020202020204" pitchFamily="34" charset="0"/>
                <a:cs typeface="Arial" panose="020B0604020202020204" pitchFamily="34" charset="0"/>
              </a:rPr>
              <a:t>Notes</a:t>
            </a:r>
            <a:endParaRPr lang="en-US" dirty="0">
              <a:latin typeface="Arial" panose="020B0604020202020204" pitchFamily="34" charset="0"/>
              <a:cs typeface="Arial" panose="020B0604020202020204" pitchFamily="34" charset="0"/>
            </a:endParaRPr>
          </a:p>
        </p:txBody>
      </p:sp>
      <p:sp>
        <p:nvSpPr>
          <p:cNvPr id="7" name="TextBox 3"/>
          <p:cNvSpPr txBox="1">
            <a:spLocks noChangeArrowheads="1"/>
          </p:cNvSpPr>
          <p:nvPr/>
        </p:nvSpPr>
        <p:spPr bwMode="auto">
          <a:xfrm>
            <a:off x="457200" y="1752600"/>
            <a:ext cx="8001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pPr>
            <a:r>
              <a:rPr lang="en-US" sz="1400" b="1" dirty="0" smtClean="0">
                <a:solidFill>
                  <a:srgbClr val="0000FF"/>
                </a:solidFill>
                <a:latin typeface="Arial"/>
                <a:cs typeface="Arial"/>
              </a:rPr>
              <a:t>Citation:</a:t>
            </a:r>
          </a:p>
          <a:p>
            <a:pPr eaLnBrk="1" hangingPunct="1">
              <a:spcAft>
                <a:spcPts val="600"/>
              </a:spcAft>
            </a:pPr>
            <a:r>
              <a:rPr lang="en-US" sz="1400" dirty="0" smtClean="0">
                <a:solidFill>
                  <a:srgbClr val="0000FF"/>
                </a:solidFill>
                <a:latin typeface="Arial"/>
                <a:cs typeface="Arial"/>
              </a:rPr>
              <a:t>Full, formal citation, Ex.</a:t>
            </a:r>
          </a:p>
          <a:p>
            <a:pPr eaLnBrk="1" hangingPunct="1">
              <a:spcAft>
                <a:spcPts val="600"/>
              </a:spcAft>
            </a:pPr>
            <a:r>
              <a:rPr lang="en-US" sz="1400" dirty="0">
                <a:solidFill>
                  <a:srgbClr val="0000FF"/>
                </a:solidFill>
              </a:rPr>
              <a:t>Schuur, E. A. G., A. D. McGuire, C. </a:t>
            </a:r>
            <a:r>
              <a:rPr lang="en-US" sz="1400" dirty="0" err="1">
                <a:solidFill>
                  <a:srgbClr val="0000FF"/>
                </a:solidFill>
              </a:rPr>
              <a:t>Schädel</a:t>
            </a:r>
            <a:r>
              <a:rPr lang="en-US" sz="1400" dirty="0">
                <a:solidFill>
                  <a:srgbClr val="0000FF"/>
                </a:solidFill>
              </a:rPr>
              <a:t>, G. Grosse, J. W. Harden, D. J. Hayes, G. </a:t>
            </a:r>
            <a:r>
              <a:rPr lang="en-US" sz="1400" dirty="0" err="1">
                <a:solidFill>
                  <a:srgbClr val="0000FF"/>
                </a:solidFill>
              </a:rPr>
              <a:t>Hugelius</a:t>
            </a:r>
            <a:r>
              <a:rPr lang="en-US" sz="1400" dirty="0">
                <a:solidFill>
                  <a:srgbClr val="0000FF"/>
                </a:solidFill>
              </a:rPr>
              <a:t> et al. "Climate change and the permafrost carbon feedback." </a:t>
            </a:r>
            <a:r>
              <a:rPr lang="en-US" sz="1400" i="1" dirty="0">
                <a:solidFill>
                  <a:srgbClr val="0000FF"/>
                </a:solidFill>
              </a:rPr>
              <a:t>Nature</a:t>
            </a:r>
            <a:r>
              <a:rPr lang="en-US" sz="1400" dirty="0">
                <a:solidFill>
                  <a:srgbClr val="0000FF"/>
                </a:solidFill>
              </a:rPr>
              <a:t> 520, no. 7546 (2015): 171-179.</a:t>
            </a:r>
          </a:p>
          <a:p>
            <a:pPr eaLnBrk="1" hangingPunct="1">
              <a:spcAft>
                <a:spcPts val="600"/>
              </a:spcAft>
            </a:pPr>
            <a:endParaRPr lang="en-US" sz="1400" dirty="0" smtClean="0">
              <a:solidFill>
                <a:srgbClr val="0000FF"/>
              </a:solidFill>
              <a:latin typeface="Arial"/>
              <a:cs typeface="Arial"/>
            </a:endParaRPr>
          </a:p>
          <a:p>
            <a:pPr eaLnBrk="1" hangingPunct="1">
              <a:spcAft>
                <a:spcPts val="600"/>
              </a:spcAft>
            </a:pPr>
            <a:endParaRPr lang="en-US" sz="1400" dirty="0">
              <a:solidFill>
                <a:srgbClr val="0000FF"/>
              </a:solidFill>
              <a:latin typeface="Arial"/>
              <a:cs typeface="Arial"/>
            </a:endParaRPr>
          </a:p>
          <a:p>
            <a:pPr eaLnBrk="1" hangingPunct="1">
              <a:spcAft>
                <a:spcPts val="600"/>
              </a:spcAft>
            </a:pPr>
            <a:r>
              <a:rPr lang="en-US" sz="1400" b="1" dirty="0" smtClean="0">
                <a:solidFill>
                  <a:srgbClr val="0000FF"/>
                </a:solidFill>
                <a:latin typeface="Arial"/>
                <a:cs typeface="Arial"/>
              </a:rPr>
              <a:t>Award Information:</a:t>
            </a:r>
            <a:endParaRPr lang="en-US" sz="1400" b="1" dirty="0">
              <a:solidFill>
                <a:srgbClr val="0000FF"/>
              </a:solidFill>
              <a:latin typeface="Arial"/>
              <a:cs typeface="Arial"/>
            </a:endParaRPr>
          </a:p>
          <a:p>
            <a:pPr eaLnBrk="1" hangingPunct="1">
              <a:spcAft>
                <a:spcPts val="600"/>
              </a:spcAft>
            </a:pPr>
            <a:r>
              <a:rPr lang="en-US" sz="1400" dirty="0" smtClean="0">
                <a:solidFill>
                  <a:srgbClr val="0000FF"/>
                </a:solidFill>
                <a:latin typeface="Arial"/>
                <a:cs typeface="Arial"/>
              </a:rPr>
              <a:t>Title of the solicitation (including ROSES call number)</a:t>
            </a:r>
          </a:p>
          <a:p>
            <a:pPr eaLnBrk="1" hangingPunct="1">
              <a:spcAft>
                <a:spcPts val="600"/>
              </a:spcAft>
            </a:pPr>
            <a:r>
              <a:rPr lang="en-US" sz="1400" dirty="0" smtClean="0">
                <a:solidFill>
                  <a:srgbClr val="0000FF"/>
                </a:solidFill>
                <a:latin typeface="Arial"/>
                <a:cs typeface="Arial"/>
              </a:rPr>
              <a:t>NASA Award/contract number</a:t>
            </a:r>
          </a:p>
          <a:p>
            <a:pPr eaLnBrk="1" hangingPunct="1">
              <a:spcAft>
                <a:spcPts val="600"/>
              </a:spcAft>
            </a:pPr>
            <a:r>
              <a:rPr lang="en-US" sz="1400" dirty="0" smtClean="0">
                <a:solidFill>
                  <a:srgbClr val="0000FF"/>
                </a:solidFill>
                <a:latin typeface="Arial"/>
                <a:cs typeface="Arial"/>
              </a:rPr>
              <a:t>Ex. This research was supported by the NASA Terrestrial Ecology Program (</a:t>
            </a:r>
            <a:r>
              <a:rPr lang="en-US" sz="1400" dirty="0" smtClean="0">
                <a:solidFill>
                  <a:srgbClr val="0000FF"/>
                </a:solidFill>
              </a:rPr>
              <a:t>NNH16ZDA001N-Task A4.</a:t>
            </a:r>
            <a:r>
              <a:rPr lang="en-US" sz="1400" dirty="0" smtClean="0">
                <a:solidFill>
                  <a:srgbClr val="0000FF"/>
                </a:solidFill>
                <a:latin typeface="Arial"/>
                <a:cs typeface="Arial"/>
              </a:rPr>
              <a:t>) under NASA Award number XXXXX</a:t>
            </a:r>
          </a:p>
          <a:p>
            <a:pPr eaLnBrk="1" hangingPunct="1">
              <a:spcAft>
                <a:spcPts val="600"/>
              </a:spcAft>
            </a:pPr>
            <a:r>
              <a:rPr lang="en-US" sz="1400" dirty="0" smtClean="0">
                <a:solidFill>
                  <a:srgbClr val="0000FF"/>
                </a:solidFill>
                <a:latin typeface="Arial"/>
                <a:cs typeface="Arial"/>
              </a:rPr>
              <a:t>This research supported the NASA Terrestrial Ecology Arctic-Boreal Vulnerability Experiment</a:t>
            </a:r>
          </a:p>
          <a:p>
            <a:pPr eaLnBrk="1" hangingPunct="1">
              <a:spcAft>
                <a:spcPts val="600"/>
              </a:spcAft>
            </a:pPr>
            <a:endParaRPr lang="en-US" sz="1400" dirty="0" smtClean="0">
              <a:solidFill>
                <a:srgbClr val="0000FF"/>
              </a:solidFill>
              <a:latin typeface="Arial"/>
              <a:cs typeface="Aria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200" y="5742925"/>
            <a:ext cx="1676400" cy="614342"/>
          </a:xfrm>
          <a:prstGeom prst="rect">
            <a:avLst/>
          </a:prstGeom>
        </p:spPr>
      </p:pic>
    </p:spTree>
    <p:extLst>
      <p:ext uri="{BB962C8B-B14F-4D97-AF65-F5344CB8AC3E}">
        <p14:creationId xmlns:p14="http://schemas.microsoft.com/office/powerpoint/2010/main" val="4240291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1652"/>
            <a:ext cx="7619999" cy="647700"/>
          </a:xfrm>
        </p:spPr>
        <p:txBody>
          <a:bodyPr/>
          <a:lstStyle/>
          <a:p>
            <a:r>
              <a:rPr lang="en-US" sz="2400" dirty="0"/>
              <a:t>SMAP </a:t>
            </a:r>
            <a:r>
              <a:rPr lang="en-US" sz="2400" dirty="0" smtClean="0"/>
              <a:t>Observes Flooding </a:t>
            </a:r>
            <a:r>
              <a:rPr lang="en-US" sz="2400" dirty="0"/>
              <a:t>from </a:t>
            </a:r>
            <a:r>
              <a:rPr lang="en-US" sz="2400" dirty="0" smtClean="0"/>
              <a:t>Land </a:t>
            </a:r>
            <a:r>
              <a:rPr lang="en-US" sz="2400" dirty="0"/>
              <a:t>to </a:t>
            </a:r>
            <a:r>
              <a:rPr lang="en-US" sz="2400" dirty="0" smtClean="0"/>
              <a:t>Sea</a:t>
            </a:r>
            <a:r>
              <a:rPr lang="en-US" sz="2400" dirty="0"/>
              <a:t>: The Texas </a:t>
            </a:r>
            <a:r>
              <a:rPr lang="en-US" sz="2400" dirty="0" smtClean="0"/>
              <a:t>Event </a:t>
            </a:r>
            <a:r>
              <a:rPr lang="en-US" sz="2400" dirty="0"/>
              <a:t>of 2015</a:t>
            </a:r>
            <a:endParaRPr lang="en-US" dirty="0"/>
          </a:p>
        </p:txBody>
      </p:sp>
      <p:sp>
        <p:nvSpPr>
          <p:cNvPr id="3" name="Content Placeholder 2"/>
          <p:cNvSpPr>
            <a:spLocks noGrp="1"/>
          </p:cNvSpPr>
          <p:nvPr>
            <p:ph idx="1"/>
          </p:nvPr>
        </p:nvSpPr>
        <p:spPr>
          <a:xfrm>
            <a:off x="-1" y="1066800"/>
            <a:ext cx="2972491" cy="3733800"/>
          </a:xfrm>
        </p:spPr>
        <p:txBody>
          <a:bodyPr/>
          <a:lstStyle/>
          <a:p>
            <a:pPr marL="0" indent="0">
              <a:buNone/>
            </a:pPr>
            <a:r>
              <a:rPr lang="en-US" sz="1400" b="1" dirty="0" smtClean="0"/>
              <a:t>Background: </a:t>
            </a:r>
          </a:p>
          <a:p>
            <a:pPr marL="112713" indent="-112713">
              <a:spcBef>
                <a:spcPts val="0"/>
              </a:spcBef>
            </a:pPr>
            <a:r>
              <a:rPr lang="en-US" sz="1400" dirty="0"/>
              <a:t>Floods can have damaging impacts on both land and sea, yet studies of flooding events tend to focus on only one side of the land/sea continuum.</a:t>
            </a:r>
            <a:endParaRPr lang="en-US" sz="1400" b="1" dirty="0" smtClean="0"/>
          </a:p>
          <a:p>
            <a:pPr marL="0" indent="0">
              <a:spcBef>
                <a:spcPts val="0"/>
              </a:spcBef>
              <a:buNone/>
            </a:pPr>
            <a:endParaRPr lang="en-US" sz="600" b="1" dirty="0" smtClean="0"/>
          </a:p>
          <a:p>
            <a:pPr marL="0" indent="0">
              <a:spcBef>
                <a:spcPts val="0"/>
              </a:spcBef>
              <a:buNone/>
            </a:pPr>
            <a:r>
              <a:rPr lang="en-US" sz="1400" b="1" dirty="0" smtClean="0"/>
              <a:t>Analysis:</a:t>
            </a:r>
          </a:p>
          <a:p>
            <a:pPr marL="112713" indent="-112713">
              <a:spcBef>
                <a:spcPts val="0"/>
              </a:spcBef>
            </a:pPr>
            <a:r>
              <a:rPr lang="en-US" sz="1400" dirty="0"/>
              <a:t>Analysis of a 2015 Texas flood is the first to document the full life cycle and impacts of a flood on both land and ocean. </a:t>
            </a:r>
          </a:p>
          <a:p>
            <a:pPr marL="112713" indent="-112713">
              <a:spcBef>
                <a:spcPts val="0"/>
              </a:spcBef>
            </a:pPr>
            <a:r>
              <a:rPr lang="en-US" sz="1400" dirty="0"/>
              <a:t>The research team used measurements from SMAP with observations from TRMM, GPM, GRACE, MODIS (flown on Terra and Aqua), and the Jason series of </a:t>
            </a:r>
            <a:r>
              <a:rPr lang="en-US" sz="1400" dirty="0" smtClean="0"/>
              <a:t>satellites to </a:t>
            </a:r>
            <a:r>
              <a:rPr lang="en-US" sz="1400" dirty="0"/>
              <a:t>create a comprehensive timeline and map of the flood and its regional effects. </a:t>
            </a:r>
          </a:p>
        </p:txBody>
      </p:sp>
      <p:sp>
        <p:nvSpPr>
          <p:cNvPr id="5" name="Text Box 2"/>
          <p:cNvSpPr txBox="1">
            <a:spLocks noChangeArrowheads="1"/>
          </p:cNvSpPr>
          <p:nvPr/>
        </p:nvSpPr>
        <p:spPr bwMode="auto">
          <a:xfrm>
            <a:off x="3247619" y="4114800"/>
            <a:ext cx="5912423" cy="1250342"/>
          </a:xfrm>
          <a:prstGeom prst="rect">
            <a:avLst/>
          </a:prstGeom>
          <a:noFill/>
          <a:ln w="9525">
            <a:noFill/>
            <a:miter lim="800000"/>
            <a:headEnd/>
            <a:tailEnd/>
          </a:ln>
        </p:spPr>
        <p:txBody>
          <a:bodyPr rot="0" vert="horz" wrap="square" lIns="91440" tIns="45720" rIns="91440" bIns="45720" anchor="t" anchorCtr="0">
            <a:spAutoFit/>
          </a:bodyPr>
          <a:lstStyle/>
          <a:p>
            <a:pPr marL="269875" marR="269875" lvl="0" indent="0" algn="l" defTabSz="913843" rtl="0" eaLnBrk="0" fontAlgn="auto" latinLnBrk="0" hangingPunct="0">
              <a:lnSpc>
                <a:spcPts val="1500"/>
              </a:lnSpc>
              <a:spcBef>
                <a:spcPts val="120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Monthly maps of (a) May and (b) August 2015 SMAP soil moisture inland and sea surface salinity (SSS). The black line delimits the Texas Gulf Coast Hydrologic Region. The colored dots correspond to the gauge for each major Texas river. The colored squares delimit five different boxes used to compute the averaged SSS. </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6" name="TextBox 5"/>
          <p:cNvSpPr txBox="1"/>
          <p:nvPr/>
        </p:nvSpPr>
        <p:spPr>
          <a:xfrm>
            <a:off x="838201" y="609600"/>
            <a:ext cx="7700888" cy="523220"/>
          </a:xfrm>
          <a:prstGeom prst="rect">
            <a:avLst/>
          </a:prstGeom>
          <a:noFill/>
        </p:spPr>
        <p:txBody>
          <a:bodyPr wrap="square" rtlCol="0">
            <a:spAutoFit/>
          </a:bodyPr>
          <a:lstStyle/>
          <a:p>
            <a:pPr marL="0" marR="0" lvl="0" indent="0" algn="ctr" defTabSz="91384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 Fournier, J.T. </a:t>
            </a:r>
            <a:r>
              <a:rPr kumimoji="0" lang="en-US" sz="14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Reager</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T. Lee, J. Vazquez-</a:t>
            </a:r>
            <a:r>
              <a:rPr kumimoji="0" lang="en-US" sz="14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Cuervo</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C.H. David, &amp; M.M. </a:t>
            </a:r>
            <a:r>
              <a:rPr kumimoji="0" lang="en-US" sz="14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Gierach</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(Oct 2016). </a:t>
            </a:r>
            <a:r>
              <a:rPr kumimoji="0" lang="en-US" sz="14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GRL  </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Vol 43: 19. DOI</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10.1002/2016GL070821</a:t>
            </a:r>
            <a:endParaRPr kumimoji="0" lang="en-US" sz="1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val="0"/>
              </a:ext>
            </a:extLst>
          </a:blip>
          <a:srcRect b="74222"/>
          <a:stretch/>
        </p:blipFill>
        <p:spPr>
          <a:xfrm>
            <a:off x="2972490" y="1143000"/>
            <a:ext cx="6171510" cy="2926080"/>
          </a:xfrm>
          <a:prstGeom prst="rect">
            <a:avLst/>
          </a:prstGeom>
        </p:spPr>
      </p:pic>
      <p:sp>
        <p:nvSpPr>
          <p:cNvPr id="8" name="TextBox 7"/>
          <p:cNvSpPr txBox="1"/>
          <p:nvPr/>
        </p:nvSpPr>
        <p:spPr>
          <a:xfrm>
            <a:off x="0" y="5484674"/>
            <a:ext cx="6086820" cy="1754326"/>
          </a:xfrm>
          <a:prstGeom prst="rect">
            <a:avLst/>
          </a:prstGeom>
          <a:noFill/>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Pct val="100000"/>
              <a:buFontTx/>
              <a:buNone/>
              <a:tabLst/>
              <a:defRPr/>
            </a:pPr>
            <a:r>
              <a:rPr kumimoji="0" lang="en-US" sz="1400" b="1" i="0" u="none" strike="noStrike" kern="0" cap="none" spc="0" normalizeH="0" baseline="0" noProof="0" dirty="0">
                <a:ln>
                  <a:noFill/>
                </a:ln>
                <a:solidFill>
                  <a:srgbClr val="3333CC"/>
                </a:solidFill>
                <a:effectLst/>
                <a:uLnTx/>
                <a:uFillTx/>
                <a:latin typeface="Arial" panose="020B0604020202020204" pitchFamily="34" charset="0"/>
                <a:ea typeface="ＭＳ Ｐゴシック" pitchFamily="-108" charset="-128"/>
                <a:cs typeface="Arial" panose="020B0604020202020204" pitchFamily="34" charset="0"/>
              </a:rPr>
              <a:t>Findings:</a:t>
            </a:r>
          </a:p>
          <a:p>
            <a:pPr marL="112713" marR="0" lvl="0" indent="-112713" algn="l" defTabSz="914400" rtl="0" eaLnBrk="0" fontAlgn="base" latinLnBrk="0" hangingPunct="0">
              <a:lnSpc>
                <a:spcPct val="100000"/>
              </a:lnSpc>
              <a:spcBef>
                <a:spcPts val="0"/>
              </a:spcBef>
              <a:spcAft>
                <a:spcPct val="0"/>
              </a:spcAft>
              <a:buClrTx/>
              <a:buSzPct val="100000"/>
              <a:buFontTx/>
              <a:buChar char="•"/>
              <a:tabLst/>
              <a:defRPr/>
            </a:pPr>
            <a:r>
              <a:rPr kumimoji="0" lang="en-US" sz="1400" b="0" i="0" u="none" strike="noStrike" kern="0" cap="none" spc="0" normalizeH="0" baseline="0" noProof="0" dirty="0">
                <a:ln>
                  <a:noFill/>
                </a:ln>
                <a:solidFill>
                  <a:srgbClr val="3333CC"/>
                </a:solidFill>
                <a:effectLst/>
                <a:uLnTx/>
                <a:uFillTx/>
                <a:latin typeface="Arial" panose="020B0604020202020204" pitchFamily="34" charset="0"/>
                <a:ea typeface="ＭＳ Ｐゴシック" pitchFamily="-108" charset="-128"/>
                <a:cs typeface="Arial" panose="020B0604020202020204" pitchFamily="34" charset="0"/>
              </a:rPr>
              <a:t>Reported comprehensive chronology of the flooding: </a:t>
            </a:r>
          </a:p>
          <a:p>
            <a:pPr marL="225425" marR="0" lvl="1" indent="-112713" algn="l" defTabSz="914400" rtl="0" eaLnBrk="0" fontAlgn="base" latinLnBrk="0" hangingPunct="0">
              <a:lnSpc>
                <a:spcPct val="100000"/>
              </a:lnSpc>
              <a:spcBef>
                <a:spcPts val="0"/>
              </a:spcBef>
              <a:spcAft>
                <a:spcPct val="0"/>
              </a:spcAft>
              <a:buClrTx/>
              <a:buSzPct val="100000"/>
              <a:buFontTx/>
              <a:buChar char="–"/>
              <a:tabLst/>
              <a:defRPr/>
            </a:pPr>
            <a:r>
              <a:rPr kumimoji="0" lang="en-US" sz="1400" b="0" i="0" u="none" strike="noStrike" kern="0" cap="none" spc="0" normalizeH="0" baseline="0" noProof="0" dirty="0">
                <a:ln>
                  <a:noFill/>
                </a:ln>
                <a:solidFill>
                  <a:srgbClr val="3333CC"/>
                </a:solidFill>
                <a:effectLst/>
                <a:uLnTx/>
                <a:uFillTx/>
                <a:latin typeface="Arial" panose="020B0604020202020204" pitchFamily="34" charset="0"/>
                <a:ea typeface="ＭＳ Ｐゴシック" pitchFamily="-108" charset="-128"/>
                <a:cs typeface="Arial" panose="020B0604020202020204" pitchFamily="34" charset="0"/>
              </a:rPr>
              <a:t>above average rainfall preceding the flood caused soils to saturate; </a:t>
            </a:r>
          </a:p>
          <a:p>
            <a:pPr marL="225425" marR="0" lvl="1" indent="-112713" algn="l" defTabSz="914400" rtl="0" eaLnBrk="0" fontAlgn="base" latinLnBrk="0" hangingPunct="0">
              <a:lnSpc>
                <a:spcPct val="100000"/>
              </a:lnSpc>
              <a:spcBef>
                <a:spcPts val="0"/>
              </a:spcBef>
              <a:spcAft>
                <a:spcPct val="0"/>
              </a:spcAft>
              <a:buClrTx/>
              <a:buSzPct val="100000"/>
              <a:buFontTx/>
              <a:buChar char="–"/>
              <a:tabLst/>
              <a:defRPr/>
            </a:pPr>
            <a:r>
              <a:rPr kumimoji="0" lang="en-US" sz="1400" b="0" i="0" u="none" strike="noStrike" kern="0" cap="none" spc="0" normalizeH="0" baseline="0" noProof="0" dirty="0">
                <a:ln>
                  <a:noFill/>
                </a:ln>
                <a:solidFill>
                  <a:srgbClr val="3333CC"/>
                </a:solidFill>
                <a:effectLst/>
                <a:uLnTx/>
                <a:uFillTx/>
                <a:latin typeface="Arial" panose="020B0604020202020204" pitchFamily="34" charset="0"/>
                <a:ea typeface="ＭＳ Ｐゴシック" pitchFamily="-108" charset="-128"/>
                <a:cs typeface="Arial" panose="020B0604020202020204" pitchFamily="34" charset="0"/>
              </a:rPr>
              <a:t>record rainfall then generated record river discharge; and </a:t>
            </a:r>
          </a:p>
          <a:p>
            <a:pPr marL="225425" marR="0" lvl="1" indent="-112713" algn="l" defTabSz="914400" rtl="0" eaLnBrk="0" fontAlgn="base" latinLnBrk="0" hangingPunct="0">
              <a:lnSpc>
                <a:spcPct val="100000"/>
              </a:lnSpc>
              <a:spcBef>
                <a:spcPts val="0"/>
              </a:spcBef>
              <a:spcAft>
                <a:spcPct val="0"/>
              </a:spcAft>
              <a:buClrTx/>
              <a:buSzPct val="100000"/>
              <a:buFontTx/>
              <a:buChar char="–"/>
              <a:tabLst/>
              <a:defRPr/>
            </a:pPr>
            <a:r>
              <a:rPr kumimoji="0" lang="en-US" sz="1400" b="0" i="0" u="none" strike="noStrike" kern="0" cap="none" spc="0" normalizeH="0" baseline="0" noProof="0" dirty="0">
                <a:ln>
                  <a:noFill/>
                </a:ln>
                <a:solidFill>
                  <a:srgbClr val="3333CC"/>
                </a:solidFill>
                <a:effectLst/>
                <a:uLnTx/>
                <a:uFillTx/>
                <a:latin typeface="Arial" panose="020B0604020202020204" pitchFamily="34" charset="0"/>
                <a:ea typeface="ＭＳ Ｐゴシック" pitchFamily="-108" charset="-128"/>
                <a:cs typeface="Arial" panose="020B0604020202020204" pitchFamily="34" charset="0"/>
              </a:rPr>
              <a:t>subsequently, an unusual freshwater plume associated with anomalous ocean currents formed in the north central Gulf of Mexico.</a:t>
            </a:r>
          </a:p>
          <a:p>
            <a:pPr marL="0" marR="0" lvl="0" indent="0" algn="l" defTabSz="914400" rtl="0" eaLnBrk="0" fontAlgn="base" latinLnBrk="0" hangingPunct="0">
              <a:lnSpc>
                <a:spcPct val="100000"/>
              </a:lnSpc>
              <a:spcBef>
                <a:spcPts val="0"/>
              </a:spcBef>
              <a:spcAft>
                <a:spcPct val="0"/>
              </a:spcAft>
              <a:buClrTx/>
              <a:buSzPct val="100000"/>
              <a:buFontTx/>
              <a:buNone/>
              <a:tabLst/>
              <a:defRPr/>
            </a:pPr>
            <a:endParaRPr kumimoji="0" lang="en-US" sz="600" b="1" i="0" u="none" strike="noStrike" kern="0" cap="none" spc="0" normalizeH="0" baseline="0" noProof="0" dirty="0" smtClean="0">
              <a:ln>
                <a:noFill/>
              </a:ln>
              <a:solidFill>
                <a:srgbClr val="3333CC"/>
              </a:solidFill>
              <a:effectLst/>
              <a:uLnTx/>
              <a:uFillTx/>
              <a:latin typeface="Arial" panose="020B0604020202020204" pitchFamily="34" charset="0"/>
              <a:ea typeface="ＭＳ Ｐゴシック" pitchFamily="-108" charset="-128"/>
              <a:cs typeface="Arial" panose="020B0604020202020204" pitchFamily="34" charset="0"/>
            </a:endParaRPr>
          </a:p>
          <a:p>
            <a:pPr marL="0" marR="0" lvl="0" indent="0" algn="l" defTabSz="91384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9" name="TextBox 8"/>
          <p:cNvSpPr txBox="1"/>
          <p:nvPr/>
        </p:nvSpPr>
        <p:spPr>
          <a:xfrm>
            <a:off x="6096000" y="5638800"/>
            <a:ext cx="3057180" cy="1169551"/>
          </a:xfrm>
          <a:prstGeom prst="rect">
            <a:avLst/>
          </a:prstGeom>
          <a:noFill/>
        </p:spPr>
        <p:txBody>
          <a:bodyPr wrap="square" rtlCol="0">
            <a:spAutoFit/>
          </a:bodyPr>
          <a:lstStyle/>
          <a:p>
            <a:pPr lvl="0" defTabSz="914400" eaLnBrk="0" fontAlgn="base" hangingPunct="0">
              <a:spcAft>
                <a:spcPct val="0"/>
              </a:spcAft>
              <a:buSzPct val="100000"/>
            </a:pPr>
            <a:r>
              <a:rPr lang="en-US" sz="1400" b="1" kern="0" dirty="0">
                <a:solidFill>
                  <a:srgbClr val="3333CC"/>
                </a:solidFill>
                <a:latin typeface="Arial" panose="020B0604020202020204" pitchFamily="34" charset="0"/>
                <a:ea typeface="ＭＳ Ｐゴシック" pitchFamily="-108" charset="-128"/>
                <a:cs typeface="Arial" panose="020B0604020202020204" pitchFamily="34" charset="0"/>
              </a:rPr>
              <a:t>Significance:</a:t>
            </a:r>
          </a:p>
          <a:p>
            <a:pPr marL="112713" lvl="0" indent="-112713" defTabSz="914400" eaLnBrk="0" fontAlgn="base" hangingPunct="0">
              <a:spcAft>
                <a:spcPct val="0"/>
              </a:spcAft>
              <a:buSzPct val="100000"/>
              <a:buFontTx/>
              <a:buChar char="•"/>
            </a:pPr>
            <a:r>
              <a:rPr lang="en-US" sz="1400" kern="0" dirty="0">
                <a:solidFill>
                  <a:srgbClr val="3333CC"/>
                </a:solidFill>
                <a:latin typeface="Arial" panose="020B0604020202020204" pitchFamily="34" charset="0"/>
                <a:ea typeface="ＭＳ Ｐゴシック" pitchFamily="-108" charset="-128"/>
                <a:cs typeface="Arial" panose="020B0604020202020204" pitchFamily="34" charset="0"/>
              </a:rPr>
              <a:t>Integrated land/sea analysis of flood evolution can improve impact assessments of future extreme flooding events</a:t>
            </a:r>
            <a:r>
              <a:rPr lang="en-US" sz="1400" kern="0" dirty="0" smtClean="0">
                <a:solidFill>
                  <a:srgbClr val="3333CC"/>
                </a:solidFill>
                <a:latin typeface="Arial" panose="020B0604020202020204" pitchFamily="34" charset="0"/>
                <a:ea typeface="ＭＳ Ｐゴシック" pitchFamily="-108" charset="-128"/>
                <a:cs typeface="Arial" panose="020B0604020202020204" pitchFamily="34" charset="0"/>
              </a:rPr>
              <a:t>.</a:t>
            </a:r>
            <a:endParaRPr lang="en-US" sz="1400" kern="0" dirty="0">
              <a:solidFill>
                <a:srgbClr val="3333CC"/>
              </a:solidFill>
              <a:latin typeface="Arial" panose="020B0604020202020204" pitchFamily="34" charset="0"/>
              <a:ea typeface="ＭＳ Ｐゴシック" pitchFamily="-108" charset="-128"/>
              <a:cs typeface="Arial" panose="020B0604020202020204" pitchFamily="34" charset="0"/>
            </a:endParaRPr>
          </a:p>
        </p:txBody>
      </p:sp>
    </p:spTree>
    <p:extLst>
      <p:ext uri="{BB962C8B-B14F-4D97-AF65-F5344CB8AC3E}">
        <p14:creationId xmlns:p14="http://schemas.microsoft.com/office/powerpoint/2010/main" val="36888962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7"/>
          <p:cNvSpPr txBox="1">
            <a:spLocks noChangeArrowheads="1"/>
          </p:cNvSpPr>
          <p:nvPr/>
        </p:nvSpPr>
        <p:spPr bwMode="auto">
          <a:xfrm>
            <a:off x="3" y="1104123"/>
            <a:ext cx="4373183"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5888" indent="-115888">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9pPr>
          </a:lstStyle>
          <a:p>
            <a:pPr marL="0" indent="0" defTabSz="342900">
              <a:buSzPct val="125000"/>
              <a:defRPr/>
            </a:pPr>
            <a:r>
              <a:rPr lang="en-US" sz="1400" b="1" dirty="0">
                <a:solidFill>
                  <a:srgbClr val="3333CC"/>
                </a:solidFill>
                <a:latin typeface="Arial" panose="020B0604020202020204" pitchFamily="34" charset="0"/>
                <a:cs typeface="Arial" panose="020B0604020202020204" pitchFamily="34" charset="0"/>
              </a:rPr>
              <a:t>Background</a:t>
            </a:r>
          </a:p>
          <a:p>
            <a:pPr marL="214313" indent="-214313" defTabSz="342900">
              <a:buSzPct val="125000"/>
              <a:buFont typeface="Arial" panose="020B0604020202020204" pitchFamily="34" charset="0"/>
              <a:buChar char="•"/>
              <a:defRPr/>
            </a:pPr>
            <a:r>
              <a:rPr lang="en-US" sz="1400" dirty="0">
                <a:solidFill>
                  <a:srgbClr val="3333CC"/>
                </a:solidFill>
                <a:latin typeface="Arial" panose="020B0604020202020204" pitchFamily="34" charset="0"/>
                <a:cs typeface="Arial" panose="020B0604020202020204" pitchFamily="34" charset="0"/>
              </a:rPr>
              <a:t>Decrease in the summer extent of Arctic sea ice has been correlated with an increase in net primary production (NPP), but the magnitude of increase has been debatable due to large errors in satellite estimates.</a:t>
            </a:r>
          </a:p>
          <a:p>
            <a:pPr marL="0" indent="0" defTabSz="342900">
              <a:spcBef>
                <a:spcPts val="600"/>
              </a:spcBef>
              <a:buSzPct val="125000"/>
              <a:defRPr/>
            </a:pPr>
            <a:r>
              <a:rPr lang="en-US" sz="1400" b="1" dirty="0">
                <a:solidFill>
                  <a:srgbClr val="3333CC"/>
                </a:solidFill>
                <a:latin typeface="Arial" panose="020B0604020202020204" pitchFamily="34" charset="0"/>
                <a:cs typeface="Arial" panose="020B0604020202020204" pitchFamily="34" charset="0"/>
              </a:rPr>
              <a:t>Analysis</a:t>
            </a:r>
          </a:p>
          <a:p>
            <a:pPr marL="214313" indent="-214313" defTabSz="342900">
              <a:buSzPct val="125000"/>
              <a:buFont typeface="Arial" panose="020B0604020202020204" pitchFamily="34" charset="0"/>
              <a:buChar char="•"/>
              <a:defRPr/>
            </a:pPr>
            <a:r>
              <a:rPr lang="en-US" sz="1400" dirty="0">
                <a:solidFill>
                  <a:srgbClr val="3333CC"/>
                </a:solidFill>
                <a:latin typeface="Arial" panose="020B0604020202020204" pitchFamily="34" charset="0"/>
                <a:cs typeface="Arial" panose="020B0604020202020204" pitchFamily="34" charset="0"/>
              </a:rPr>
              <a:t>Novel algorithm and merged satellite data (OCTS, </a:t>
            </a:r>
            <a:r>
              <a:rPr lang="en-US" sz="1400" dirty="0" err="1">
                <a:solidFill>
                  <a:srgbClr val="3333CC"/>
                </a:solidFill>
                <a:latin typeface="Arial" panose="020B0604020202020204" pitchFamily="34" charset="0"/>
                <a:cs typeface="Arial" panose="020B0604020202020204" pitchFamily="34" charset="0"/>
              </a:rPr>
              <a:t>SeaWiFS</a:t>
            </a:r>
            <a:r>
              <a:rPr lang="en-US" sz="1400" dirty="0">
                <a:solidFill>
                  <a:srgbClr val="3333CC"/>
                </a:solidFill>
                <a:latin typeface="Arial" panose="020B0604020202020204" pitchFamily="34" charset="0"/>
                <a:cs typeface="Arial" panose="020B0604020202020204" pitchFamily="34" charset="0"/>
              </a:rPr>
              <a:t>, MERIS, MODIS) from multiple satellites was applied for 1997-2015. </a:t>
            </a:r>
          </a:p>
          <a:p>
            <a:pPr marL="0" indent="0" defTabSz="342900">
              <a:spcBef>
                <a:spcPts val="600"/>
              </a:spcBef>
              <a:buSzPct val="125000"/>
              <a:defRPr/>
            </a:pPr>
            <a:r>
              <a:rPr lang="en-US" sz="1400" b="1" dirty="0">
                <a:solidFill>
                  <a:srgbClr val="3333CC"/>
                </a:solidFill>
                <a:latin typeface="Arial" panose="020B0604020202020204" pitchFamily="34" charset="0"/>
                <a:cs typeface="Arial" panose="020B0604020202020204" pitchFamily="34" charset="0"/>
              </a:rPr>
              <a:t>Findings</a:t>
            </a:r>
          </a:p>
          <a:p>
            <a:pPr marL="214313" indent="-214313" defTabSz="342900">
              <a:buSzPct val="125000"/>
              <a:buFont typeface="Arial" panose="020B0604020202020204" pitchFamily="34" charset="0"/>
              <a:buChar char="•"/>
              <a:defRPr/>
            </a:pPr>
            <a:r>
              <a:rPr lang="en-US" sz="1400" dirty="0">
                <a:solidFill>
                  <a:srgbClr val="3333CC"/>
                </a:solidFill>
                <a:latin typeface="Arial" panose="020B0604020202020204" pitchFamily="34" charset="0"/>
                <a:cs typeface="Arial" panose="020B0604020202020204" pitchFamily="34" charset="0"/>
              </a:rPr>
              <a:t>Primary productivity in the Arctic Ocean has increased by 47% from the first half (1998-2006) to the 2nd half of the series (2007-2015); changes after 2011 have been minor.</a:t>
            </a:r>
          </a:p>
          <a:p>
            <a:pPr marL="214313" indent="-214313" defTabSz="342900">
              <a:buSzPct val="125000"/>
              <a:buFont typeface="Arial" panose="020B0604020202020204" pitchFamily="34" charset="0"/>
              <a:buChar char="•"/>
              <a:defRPr/>
            </a:pPr>
            <a:r>
              <a:rPr lang="en-US" sz="1400" dirty="0">
                <a:solidFill>
                  <a:srgbClr val="3333CC"/>
                </a:solidFill>
                <a:latin typeface="Arial" panose="020B0604020202020204" pitchFamily="34" charset="0"/>
                <a:cs typeface="Arial" panose="020B0604020202020204" pitchFamily="34" charset="0"/>
              </a:rPr>
              <a:t>Increased open water area has the strongest effect on increasing NPP in June. </a:t>
            </a:r>
          </a:p>
          <a:p>
            <a:pPr marL="214313" indent="-214313" defTabSz="342900">
              <a:buSzPct val="125000"/>
              <a:buFont typeface="Arial" panose="020B0604020202020204" pitchFamily="34" charset="0"/>
              <a:buChar char="•"/>
              <a:defRPr/>
            </a:pPr>
            <a:r>
              <a:rPr lang="en-US" sz="1400" dirty="0">
                <a:solidFill>
                  <a:srgbClr val="3333CC"/>
                </a:solidFill>
                <a:latin typeface="Arial" panose="020B0604020202020204" pitchFamily="34" charset="0"/>
                <a:cs typeface="Arial" panose="020B0604020202020204" pitchFamily="34" charset="0"/>
              </a:rPr>
              <a:t>In the northern Barents Sea, sea ice retreat has begun earlier (-4.5 days/year), and so has the high-productivity season (-3.0 days/year). Freeze-up is occurring later, but the timing of the end of the high NPP period has not changed.</a:t>
            </a:r>
          </a:p>
        </p:txBody>
      </p:sp>
      <p:sp>
        <p:nvSpPr>
          <p:cNvPr id="19459" name="Rectangle 21"/>
          <p:cNvSpPr>
            <a:spLocks noChangeArrowheads="1"/>
          </p:cNvSpPr>
          <p:nvPr/>
        </p:nvSpPr>
        <p:spPr bwMode="auto">
          <a:xfrm>
            <a:off x="0" y="-14592"/>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342900">
              <a:lnSpc>
                <a:spcPts val="3000"/>
              </a:lnSpc>
              <a:defRPr/>
            </a:pPr>
            <a:r>
              <a:rPr lang="en-US" sz="2800" b="1" dirty="0">
                <a:solidFill>
                  <a:srgbClr val="3333CC"/>
                </a:solidFill>
                <a:latin typeface="Arial" panose="020B0604020202020204" pitchFamily="34" charset="0"/>
                <a:cs typeface="Arial" panose="020B0604020202020204" pitchFamily="34" charset="0"/>
              </a:rPr>
              <a:t>		Effects Of Sea Ice Cover On Primary </a:t>
            </a:r>
            <a:br>
              <a:rPr lang="en-US" sz="2800" b="1" dirty="0">
                <a:solidFill>
                  <a:srgbClr val="3333CC"/>
                </a:solidFill>
                <a:latin typeface="Arial" panose="020B0604020202020204" pitchFamily="34" charset="0"/>
                <a:cs typeface="Arial" panose="020B0604020202020204" pitchFamily="34" charset="0"/>
              </a:rPr>
            </a:br>
            <a:r>
              <a:rPr lang="en-US" sz="2800" b="1" dirty="0">
                <a:solidFill>
                  <a:srgbClr val="3333CC"/>
                </a:solidFill>
                <a:latin typeface="Arial" panose="020B0604020202020204" pitchFamily="34" charset="0"/>
                <a:cs typeface="Arial" panose="020B0604020202020204" pitchFamily="34" charset="0"/>
              </a:rPr>
              <a:t>Production In The Arctic Ocean</a:t>
            </a:r>
          </a:p>
          <a:p>
            <a:pPr algn="ctr" defTabSz="342900">
              <a:defRPr/>
            </a:pPr>
            <a:r>
              <a:rPr lang="en-US" sz="1400" dirty="0">
                <a:solidFill>
                  <a:srgbClr val="000000"/>
                </a:solidFill>
                <a:latin typeface="Arial" panose="020B0604020202020204" pitchFamily="34" charset="0"/>
                <a:cs typeface="Arial" panose="020B0604020202020204" pitchFamily="34" charset="0"/>
              </a:rPr>
              <a:t>Kahru, M., et al. (2016), </a:t>
            </a:r>
            <a:r>
              <a:rPr lang="en-US" sz="1400" i="1" dirty="0">
                <a:solidFill>
                  <a:srgbClr val="000000"/>
                </a:solidFill>
                <a:latin typeface="Arial" panose="020B0604020202020204" pitchFamily="34" charset="0"/>
                <a:cs typeface="Arial" panose="020B0604020202020204" pitchFamily="34" charset="0"/>
              </a:rPr>
              <a:t>Biology Letters</a:t>
            </a:r>
            <a:r>
              <a:rPr lang="en-US" sz="1400" dirty="0">
                <a:solidFill>
                  <a:srgbClr val="000000"/>
                </a:solidFill>
                <a:latin typeface="Arial" panose="020B0604020202020204" pitchFamily="34" charset="0"/>
                <a:cs typeface="Arial" panose="020B0604020202020204" pitchFamily="34" charset="0"/>
              </a:rPr>
              <a:t>, 12: 20160223, http://dx.doi.org/10.1098/rsbl.2016.0223.</a:t>
            </a:r>
          </a:p>
        </p:txBody>
      </p:sp>
      <p:sp>
        <p:nvSpPr>
          <p:cNvPr id="4" name="TextBox 3"/>
          <p:cNvSpPr txBox="1"/>
          <p:nvPr/>
        </p:nvSpPr>
        <p:spPr>
          <a:xfrm>
            <a:off x="4419600" y="2819402"/>
            <a:ext cx="4648200" cy="954107"/>
          </a:xfrm>
          <a:prstGeom prst="rect">
            <a:avLst/>
          </a:prstGeom>
          <a:noFill/>
        </p:spPr>
        <p:txBody>
          <a:bodyPr wrap="square" rtlCol="0">
            <a:spAutoFit/>
          </a:bodyPr>
          <a:lstStyle/>
          <a:p>
            <a:pPr>
              <a:defRPr/>
            </a:pPr>
            <a:r>
              <a:rPr lang="en-US" sz="1400" dirty="0">
                <a:solidFill>
                  <a:srgbClr val="000000"/>
                </a:solidFill>
                <a:latin typeface="Arial" panose="020B0604020202020204" pitchFamily="34" charset="0"/>
                <a:cs typeface="Arial" panose="020B0604020202020204" pitchFamily="34" charset="0"/>
              </a:rPr>
              <a:t>M</a:t>
            </a:r>
            <a:r>
              <a:rPr lang="en-GB" sz="1400" dirty="0" err="1">
                <a:solidFill>
                  <a:srgbClr val="000000"/>
                </a:solidFill>
                <a:latin typeface="Arial" panose="020B0604020202020204" pitchFamily="34" charset="0"/>
                <a:cs typeface="Arial" panose="020B0604020202020204" pitchFamily="34" charset="0"/>
              </a:rPr>
              <a:t>issing</a:t>
            </a:r>
            <a:r>
              <a:rPr lang="en-GB" sz="1400" dirty="0">
                <a:solidFill>
                  <a:srgbClr val="000000"/>
                </a:solidFill>
                <a:latin typeface="Arial" panose="020B0604020202020204" pitchFamily="34" charset="0"/>
                <a:cs typeface="Arial" panose="020B0604020202020204" pitchFamily="34" charset="0"/>
              </a:rPr>
              <a:t> ocean colour data (white) during the winter season (January, 2015), ice cover (pink to purple) in the north and the detected chlorophyll-a (blue to yellow) in the south</a:t>
            </a:r>
            <a:r>
              <a:rPr lang="en-US" sz="1400" dirty="0">
                <a:solidFill>
                  <a:srgbClr val="000000"/>
                </a:solidFill>
                <a:latin typeface="Arial" panose="020B0604020202020204" pitchFamily="34" charset="0"/>
                <a:cs typeface="Arial" panose="020B0604020202020204" pitchFamily="34" charset="0"/>
              </a:rPr>
              <a:t>.</a:t>
            </a:r>
          </a:p>
        </p:txBody>
      </p:sp>
      <p:pic>
        <p:nvPicPr>
          <p:cNvPr id="7" name="Picture 2" descr="C:\wp\Manuscripts_MK\2016\2016_Kahru_Arctic_NPP\Figs\Fig1_missing_coverage\parts\C20150012015031_CHLSPGANT3BLENDED_comp_reduced3_Average_overlaid_RGB_cut.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73184" y="1219200"/>
            <a:ext cx="4713816" cy="1676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hart 7"/>
          <p:cNvGraphicFramePr>
            <a:graphicFrameLocks/>
          </p:cNvGraphicFramePr>
          <p:nvPr>
            <p:extLst/>
          </p:nvPr>
        </p:nvGraphicFramePr>
        <p:xfrm>
          <a:off x="4373186" y="3621108"/>
          <a:ext cx="4652415" cy="2104072"/>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4572002" y="5725180"/>
            <a:ext cx="4453599" cy="523220"/>
          </a:xfrm>
          <a:prstGeom prst="rect">
            <a:avLst/>
          </a:prstGeom>
          <a:noFill/>
        </p:spPr>
        <p:txBody>
          <a:bodyPr wrap="square" rtlCol="0">
            <a:spAutoFit/>
          </a:bodyPr>
          <a:lstStyle/>
          <a:p>
            <a:pPr>
              <a:defRPr/>
            </a:pPr>
            <a:r>
              <a:rPr lang="en-GB" sz="1400" dirty="0">
                <a:solidFill>
                  <a:srgbClr val="000000"/>
                </a:solidFill>
                <a:latin typeface="Arial" panose="020B0604020202020204" pitchFamily="34" charset="0"/>
                <a:cs typeface="Arial" panose="020B0604020202020204" pitchFamily="34" charset="0"/>
              </a:rPr>
              <a:t>Monthly time series of NPP between latitudes 66˚ N and 84˚ N.</a:t>
            </a:r>
            <a:endParaRPr lang="en-US" sz="1400" dirty="0">
              <a:solidFill>
                <a:srgbClr val="000000"/>
              </a:solidFill>
              <a:latin typeface="Arial" panose="020B0604020202020204" pitchFamily="34" charset="0"/>
              <a:cs typeface="Arial" panose="020B0604020202020204" pitchFamily="34" charset="0"/>
            </a:endParaRPr>
          </a:p>
        </p:txBody>
      </p:sp>
      <p:sp>
        <p:nvSpPr>
          <p:cNvPr id="2" name="TextBox 1"/>
          <p:cNvSpPr txBox="1"/>
          <p:nvPr/>
        </p:nvSpPr>
        <p:spPr>
          <a:xfrm>
            <a:off x="2" y="6052003"/>
            <a:ext cx="9025599" cy="738664"/>
          </a:xfrm>
          <a:prstGeom prst="rect">
            <a:avLst/>
          </a:prstGeom>
          <a:noFill/>
        </p:spPr>
        <p:txBody>
          <a:bodyPr wrap="square" rtlCol="0">
            <a:spAutoFit/>
          </a:bodyPr>
          <a:lstStyle/>
          <a:p>
            <a:pPr defTabSz="342900">
              <a:buSzPct val="125000"/>
              <a:defRPr/>
            </a:pPr>
            <a:r>
              <a:rPr lang="en-US" sz="1400" b="1" dirty="0">
                <a:solidFill>
                  <a:srgbClr val="3333CC"/>
                </a:solidFill>
                <a:latin typeface="Arial" panose="020B0604020202020204" pitchFamily="34" charset="0"/>
                <a:cs typeface="Arial" panose="020B0604020202020204" pitchFamily="34" charset="0"/>
              </a:rPr>
              <a:t>Significance</a:t>
            </a:r>
            <a:endParaRPr lang="en-US" sz="1400" dirty="0">
              <a:solidFill>
                <a:srgbClr val="3333CC"/>
              </a:solidFill>
              <a:latin typeface="Arial" panose="020B0604020202020204" pitchFamily="34" charset="0"/>
              <a:cs typeface="Arial" panose="020B0604020202020204" pitchFamily="34" charset="0"/>
            </a:endParaRPr>
          </a:p>
          <a:p>
            <a:pPr marL="214313" indent="-214313" defTabSz="342900">
              <a:buSzPct val="125000"/>
              <a:buFont typeface="Arial" panose="020B0604020202020204" pitchFamily="34" charset="0"/>
              <a:buChar char="•"/>
              <a:defRPr/>
            </a:pPr>
            <a:r>
              <a:rPr lang="en-US" sz="1400" dirty="0">
                <a:solidFill>
                  <a:srgbClr val="3333CC"/>
                </a:solidFill>
                <a:latin typeface="Arial" panose="020B0604020202020204" pitchFamily="34" charset="0"/>
                <a:cs typeface="Arial" panose="020B0604020202020204" pitchFamily="34" charset="0"/>
              </a:rPr>
              <a:t>Increased NPP makes more food available for Arctic food webs including benefits for commercial fisheries, but changes in timing may reduce its positive effect. </a:t>
            </a:r>
          </a:p>
        </p:txBody>
      </p:sp>
    </p:spTree>
    <p:extLst>
      <p:ext uri="{BB962C8B-B14F-4D97-AF65-F5344CB8AC3E}">
        <p14:creationId xmlns:p14="http://schemas.microsoft.com/office/powerpoint/2010/main" val="34940346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6853"/>
            <a:ext cx="8153400" cy="953747"/>
          </a:xfrm>
        </p:spPr>
        <p:txBody>
          <a:bodyPr lIns="0" rIns="0">
            <a:noAutofit/>
          </a:bodyPr>
          <a:lstStyle/>
          <a:p>
            <a:r>
              <a:rPr lang="en-US" sz="2200" dirty="0">
                <a:latin typeface="Arial" charset="0"/>
                <a:ea typeface="Arial" charset="0"/>
                <a:cs typeface="Arial" charset="0"/>
              </a:rPr>
              <a:t>Water </a:t>
            </a:r>
            <a:r>
              <a:rPr lang="en-US" sz="2200" dirty="0" smtClean="0">
                <a:latin typeface="Arial" charset="0"/>
                <a:ea typeface="Arial" charset="0"/>
                <a:cs typeface="Arial" charset="0"/>
              </a:rPr>
              <a:t>Availability </a:t>
            </a:r>
            <a:r>
              <a:rPr lang="en-US" sz="2200" dirty="0">
                <a:latin typeface="Arial" charset="0"/>
                <a:ea typeface="Arial" charset="0"/>
                <a:cs typeface="Arial" charset="0"/>
              </a:rPr>
              <a:t>C</a:t>
            </a:r>
            <a:r>
              <a:rPr lang="en-US" sz="2200" dirty="0" smtClean="0">
                <a:latin typeface="Arial" charset="0"/>
                <a:ea typeface="Arial" charset="0"/>
                <a:cs typeface="Arial" charset="0"/>
              </a:rPr>
              <a:t>onstrains </a:t>
            </a:r>
            <a:r>
              <a:rPr lang="en-US" sz="2200" dirty="0">
                <a:latin typeface="Arial" charset="0"/>
                <a:ea typeface="Arial" charset="0"/>
                <a:cs typeface="Arial" charset="0"/>
              </a:rPr>
              <a:t>T</a:t>
            </a:r>
            <a:r>
              <a:rPr lang="en-US" sz="2200" dirty="0" smtClean="0">
                <a:latin typeface="Arial" charset="0"/>
                <a:ea typeface="Arial" charset="0"/>
                <a:cs typeface="Arial" charset="0"/>
              </a:rPr>
              <a:t>ree </a:t>
            </a:r>
            <a:r>
              <a:rPr lang="en-US" sz="2200" dirty="0">
                <a:latin typeface="Arial" charset="0"/>
                <a:ea typeface="Arial" charset="0"/>
                <a:cs typeface="Arial" charset="0"/>
              </a:rPr>
              <a:t>P</a:t>
            </a:r>
            <a:r>
              <a:rPr lang="en-US" sz="2200" dirty="0" smtClean="0">
                <a:latin typeface="Arial" charset="0"/>
                <a:ea typeface="Arial" charset="0"/>
                <a:cs typeface="Arial" charset="0"/>
              </a:rPr>
              <a:t>roductivity </a:t>
            </a:r>
            <a:r>
              <a:rPr lang="en-US" sz="2200" dirty="0">
                <a:latin typeface="Arial" charset="0"/>
                <a:ea typeface="Arial" charset="0"/>
                <a:cs typeface="Arial" charset="0"/>
              </a:rPr>
              <a:t>and </a:t>
            </a:r>
            <a:r>
              <a:rPr lang="en-US" sz="2200" dirty="0" smtClean="0">
                <a:latin typeface="Arial" charset="0"/>
                <a:ea typeface="Arial" charset="0"/>
                <a:cs typeface="Arial" charset="0"/>
              </a:rPr>
              <a:t>Biomass</a:t>
            </a:r>
            <a:r>
              <a:rPr lang="en-US" sz="2200" dirty="0">
                <a:latin typeface="Arial" charset="0"/>
                <a:ea typeface="Arial" charset="0"/>
                <a:cs typeface="Arial" charset="0"/>
              </a:rPr>
              <a:t/>
            </a:r>
            <a:br>
              <a:rPr lang="en-US" sz="2200" dirty="0">
                <a:latin typeface="Arial" charset="0"/>
                <a:ea typeface="Arial" charset="0"/>
                <a:cs typeface="Arial" charset="0"/>
              </a:rPr>
            </a:br>
            <a:r>
              <a:rPr lang="en-US" sz="2200" dirty="0">
                <a:latin typeface="Arial" charset="0"/>
                <a:ea typeface="Arial" charset="0"/>
                <a:cs typeface="Arial" charset="0"/>
              </a:rPr>
              <a:t>in </a:t>
            </a:r>
            <a:r>
              <a:rPr lang="en-US" sz="2200" dirty="0" smtClean="0">
                <a:latin typeface="Arial" charset="0"/>
                <a:ea typeface="Arial" charset="0"/>
                <a:cs typeface="Arial" charset="0"/>
              </a:rPr>
              <a:t>Mature </a:t>
            </a:r>
            <a:r>
              <a:rPr lang="en-US" sz="2200" dirty="0">
                <a:latin typeface="Arial" charset="0"/>
                <a:ea typeface="Arial" charset="0"/>
                <a:cs typeface="Arial" charset="0"/>
              </a:rPr>
              <a:t>F</a:t>
            </a:r>
            <a:r>
              <a:rPr lang="en-US" sz="2200" dirty="0" smtClean="0">
                <a:latin typeface="Arial" charset="0"/>
                <a:ea typeface="Arial" charset="0"/>
                <a:cs typeface="Arial" charset="0"/>
              </a:rPr>
              <a:t>orests </a:t>
            </a:r>
            <a:r>
              <a:rPr lang="en-US" sz="2200" dirty="0">
                <a:latin typeface="Arial" charset="0"/>
                <a:ea typeface="Arial" charset="0"/>
                <a:cs typeface="Arial" charset="0"/>
              </a:rPr>
              <a:t>across the </a:t>
            </a:r>
            <a:r>
              <a:rPr lang="en-US" sz="2200" dirty="0" smtClean="0">
                <a:latin typeface="Arial" charset="0"/>
                <a:ea typeface="Arial" charset="0"/>
                <a:cs typeface="Arial" charset="0"/>
              </a:rPr>
              <a:t>Western </a:t>
            </a:r>
            <a:r>
              <a:rPr lang="en-US" sz="2200" dirty="0">
                <a:latin typeface="Arial" charset="0"/>
                <a:ea typeface="Arial" charset="0"/>
                <a:cs typeface="Arial" charset="0"/>
              </a:rPr>
              <a:t>United States  </a:t>
            </a:r>
            <a:br>
              <a:rPr lang="en-US" sz="2200" dirty="0">
                <a:latin typeface="Arial" charset="0"/>
                <a:ea typeface="Arial" charset="0"/>
                <a:cs typeface="Arial" charset="0"/>
              </a:rPr>
            </a:br>
            <a:r>
              <a:rPr lang="en-US" sz="1400" b="0" dirty="0">
                <a:solidFill>
                  <a:schemeClr val="tx1"/>
                </a:solidFill>
                <a:latin typeface="Arial" panose="020B0604020202020204" pitchFamily="34" charset="0"/>
                <a:cs typeface="Arial" panose="020B0604020202020204" pitchFamily="34" charset="0"/>
              </a:rPr>
              <a:t>Berner, Law, and </a:t>
            </a:r>
            <a:r>
              <a:rPr lang="en-US" sz="1400" b="0" dirty="0" err="1">
                <a:solidFill>
                  <a:schemeClr val="tx1"/>
                </a:solidFill>
                <a:latin typeface="Arial" panose="020B0604020202020204" pitchFamily="34" charset="0"/>
                <a:cs typeface="Arial" panose="020B0604020202020204" pitchFamily="34" charset="0"/>
              </a:rPr>
              <a:t>Hudiburg</a:t>
            </a:r>
            <a:r>
              <a:rPr lang="en-US" sz="1400" b="0" dirty="0">
                <a:solidFill>
                  <a:schemeClr val="tx1"/>
                </a:solidFill>
                <a:latin typeface="Arial" panose="020B0604020202020204" pitchFamily="34" charset="0"/>
                <a:cs typeface="Arial" panose="020B0604020202020204" pitchFamily="34" charset="0"/>
              </a:rPr>
              <a:t> 2017. </a:t>
            </a:r>
            <a:r>
              <a:rPr lang="en-US" sz="1400" b="0" dirty="0" err="1">
                <a:solidFill>
                  <a:schemeClr val="tx1"/>
                </a:solidFill>
                <a:latin typeface="Arial" panose="020B0604020202020204" pitchFamily="34" charset="0"/>
                <a:cs typeface="Arial" panose="020B0604020202020204" pitchFamily="34" charset="0"/>
              </a:rPr>
              <a:t>Biogeosciences</a:t>
            </a:r>
            <a:endParaRPr lang="en-US" sz="1400" b="0" dirty="0">
              <a:solidFill>
                <a:schemeClr val="tx1"/>
              </a:solidFill>
              <a:latin typeface="Arial" panose="020B0604020202020204" pitchFamily="34" charset="0"/>
              <a:ea typeface="Arial" charset="0"/>
              <a:cs typeface="Arial" panose="020B0604020202020204" pitchFamily="34" charset="0"/>
            </a:endParaRPr>
          </a:p>
        </p:txBody>
      </p:sp>
      <p:sp>
        <p:nvSpPr>
          <p:cNvPr id="27" name="TextBox 26"/>
          <p:cNvSpPr txBox="1"/>
          <p:nvPr/>
        </p:nvSpPr>
        <p:spPr>
          <a:xfrm>
            <a:off x="26958" y="1100395"/>
            <a:ext cx="5635078" cy="58631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Background:</a:t>
            </a:r>
            <a:r>
              <a:rPr kumimoji="0" lang="en-US"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 Forests in the western </a:t>
            </a:r>
            <a:r>
              <a:rPr kumimoji="0" lang="en-US"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rPr>
              <a:t>US range </a:t>
            </a:r>
            <a:r>
              <a:rPr kumimoji="0" lang="en-US"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from dry woodlands to </a:t>
            </a:r>
            <a:r>
              <a:rPr kumimoji="0" lang="en-US"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rPr>
              <a:t>high biomass coastal rainforest. </a:t>
            </a:r>
            <a:r>
              <a:rPr kumimoji="0" lang="en-US"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Water availability </a:t>
            </a:r>
            <a:r>
              <a:rPr kumimoji="0" lang="en-US"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rPr>
              <a:t>is projected </a:t>
            </a:r>
            <a:r>
              <a:rPr kumimoji="0" lang="en-US"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to decline </a:t>
            </a:r>
            <a:r>
              <a:rPr kumimoji="0" lang="en-US"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rPr>
              <a:t>over the coming </a:t>
            </a:r>
            <a:r>
              <a:rPr kumimoji="0" lang="en-US"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century, with rising temperatures increasing </a:t>
            </a:r>
            <a:r>
              <a:rPr kumimoji="0" lang="en-US"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rPr>
              <a:t>evapotranspiration</a:t>
            </a:r>
            <a:r>
              <a:rPr kumimoji="0" lang="en-US"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 Forest response </a:t>
            </a:r>
            <a:r>
              <a:rPr kumimoji="0" lang="en-US"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rPr>
              <a:t>remains </a:t>
            </a:r>
            <a:r>
              <a:rPr kumimoji="0" lang="en-US"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uncertain.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Methods</a:t>
            </a:r>
            <a:r>
              <a:rPr kumimoji="0" lang="en-US"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 Evaluated forest response to long-term changes in water availability by quantifying changes in tree productivity and </a:t>
            </a:r>
            <a:r>
              <a:rPr kumimoji="0" lang="en-US"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rPr>
              <a:t>biomass. </a:t>
            </a:r>
            <a:r>
              <a:rPr kumimoji="0" lang="en-US"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Quantified water availability </a:t>
            </a:r>
            <a:r>
              <a:rPr kumimoji="0" lang="en-US"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rPr>
              <a:t>as difference </a:t>
            </a:r>
            <a:r>
              <a:rPr kumimoji="0" lang="en-US"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between </a:t>
            </a:r>
            <a:r>
              <a:rPr kumimoji="0" lang="en-US"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rPr>
              <a:t>input </a:t>
            </a:r>
            <a:r>
              <a:rPr kumimoji="0" lang="en-US"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a:t>
            </a:r>
            <a:r>
              <a:rPr kumimoji="0" lang="en-US"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rPr>
              <a:t>precipitation, P) </a:t>
            </a:r>
            <a:r>
              <a:rPr kumimoji="0" lang="en-US"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and demand (reference </a:t>
            </a:r>
            <a:r>
              <a:rPr kumimoji="0" lang="en-US"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rPr>
              <a:t>evapotranspiration, ET</a:t>
            </a:r>
            <a:r>
              <a:rPr kumimoji="0" lang="en-US" sz="1400" b="0" i="0" u="none" strike="noStrike" kern="1200" cap="none" spc="0" normalizeH="0" baseline="-25000" noProof="0" dirty="0" smtClean="0">
                <a:ln>
                  <a:noFill/>
                </a:ln>
                <a:solidFill>
                  <a:schemeClr val="accent2"/>
                </a:solidFill>
                <a:effectLst/>
                <a:uLnTx/>
                <a:uFillTx/>
                <a:latin typeface="Arial" panose="020B0604020202020204" pitchFamily="34" charset="0"/>
                <a:ea typeface="+mn-ea"/>
                <a:cs typeface="Arial" panose="020B0604020202020204" pitchFamily="34" charset="0"/>
              </a:rPr>
              <a:t>0</a:t>
            </a:r>
            <a:r>
              <a:rPr kumimoji="0" lang="en-US"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over water year (</a:t>
            </a:r>
            <a:r>
              <a:rPr kumimoji="0" lang="en-US"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rPr>
              <a:t>Oct-Sep). </a:t>
            </a:r>
            <a:r>
              <a:rPr kumimoji="0" lang="en-US"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Quantified forest characteristics using </a:t>
            </a:r>
            <a:r>
              <a:rPr kumimoji="0" lang="en-US"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rPr>
              <a:t>inventories </a:t>
            </a:r>
            <a:r>
              <a:rPr kumimoji="0" lang="en-US"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from ~2,000 sites </a:t>
            </a:r>
            <a:r>
              <a:rPr kumimoji="0" lang="en-US"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rPr>
              <a:t>(WA</a:t>
            </a:r>
            <a:r>
              <a:rPr kumimoji="0" lang="en-US"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 OR, </a:t>
            </a:r>
            <a:r>
              <a:rPr kumimoji="0" lang="en-US"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rPr>
              <a:t>CA) and remote </a:t>
            </a:r>
            <a:r>
              <a:rPr kumimoji="0" lang="en-US"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sensing spanning ~18 </a:t>
            </a:r>
            <a:r>
              <a:rPr kumimoji="0" lang="en-US"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Arial" panose="020B0604020202020204" pitchFamily="34" charset="0"/>
              </a:rPr>
              <a:t>Mha</a:t>
            </a:r>
            <a:r>
              <a:rPr kumimoji="0" lang="en-US"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 of mature forests </a:t>
            </a:r>
            <a:r>
              <a:rPr kumimoji="0" lang="en-US"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rPr>
              <a:t>across </a:t>
            </a:r>
            <a:r>
              <a:rPr kumimoji="0" lang="en-US"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the western US.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Results</a:t>
            </a:r>
            <a:r>
              <a:rPr kumimoji="0" lang="en-US"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 </a:t>
            </a:r>
          </a:p>
          <a:p>
            <a:pPr marL="400050" marR="0" lvl="0" indent="-400050" algn="l" defTabSz="914400" rtl="0" eaLnBrk="1" fontAlgn="auto" latinLnBrk="0" hangingPunct="1">
              <a:lnSpc>
                <a:spcPct val="100000"/>
              </a:lnSpc>
              <a:spcBef>
                <a:spcPts val="0"/>
              </a:spcBef>
              <a:spcAft>
                <a:spcPts val="0"/>
              </a:spcAft>
              <a:buClrTx/>
              <a:buSzTx/>
              <a:buFontTx/>
              <a:buAutoNum type="romanLcParenR"/>
              <a:tabLst/>
              <a:defRPr/>
            </a:pPr>
            <a:r>
              <a:rPr kumimoji="0" lang="en-US"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Annual water availability varied widely across the region, with most areas too dry to support forests. </a:t>
            </a:r>
          </a:p>
          <a:p>
            <a:pPr marL="400050" marR="0" lvl="0" indent="-400050" algn="l" defTabSz="914400" rtl="0" eaLnBrk="1" fontAlgn="auto" latinLnBrk="0" hangingPunct="1">
              <a:lnSpc>
                <a:spcPct val="100000"/>
              </a:lnSpc>
              <a:spcBef>
                <a:spcPts val="0"/>
              </a:spcBef>
              <a:spcAft>
                <a:spcPts val="0"/>
              </a:spcAft>
              <a:buClrTx/>
              <a:buSzTx/>
              <a:buFontTx/>
              <a:buAutoNum type="romanLcParenR"/>
              <a:tabLst/>
              <a:defRPr/>
            </a:pPr>
            <a:r>
              <a:rPr kumimoji="0" lang="en-US"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Tree productivity and biomass increased </a:t>
            </a:r>
            <a:r>
              <a:rPr kumimoji="0" lang="en-US"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rPr>
              <a:t>with </a:t>
            </a:r>
            <a:r>
              <a:rPr kumimoji="0" lang="en-US"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annual water availability across mature forests in the region.</a:t>
            </a:r>
          </a:p>
          <a:p>
            <a:pPr marL="400050" marR="0" lvl="0" indent="-400050" algn="l" defTabSz="914400" rtl="0" eaLnBrk="1" fontAlgn="auto" latinLnBrk="0" hangingPunct="1">
              <a:lnSpc>
                <a:spcPct val="100000"/>
              </a:lnSpc>
              <a:spcBef>
                <a:spcPts val="0"/>
              </a:spcBef>
              <a:spcAft>
                <a:spcPts val="0"/>
              </a:spcAft>
              <a:buClrTx/>
              <a:buSzTx/>
              <a:buFontTx/>
              <a:buAutoNum type="romanLcParenR"/>
              <a:tabLst/>
              <a:defRPr/>
            </a:pPr>
            <a:r>
              <a:rPr kumimoji="0" lang="en-US"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Bioclimatic relationships broadly similar </a:t>
            </a:r>
            <a:r>
              <a:rPr kumimoji="0" lang="en-US"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rPr>
              <a:t>with forest </a:t>
            </a:r>
            <a:r>
              <a:rPr kumimoji="0" lang="en-US"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inventories or remote sensing; however, remote sensing estimates </a:t>
            </a:r>
            <a:r>
              <a:rPr kumimoji="0" lang="en-US"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rPr>
              <a:t>saturated </a:t>
            </a:r>
            <a:r>
              <a:rPr kumimoji="0" lang="en-US"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in high-productivity, high-biomass forests.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Significance:</a:t>
            </a:r>
            <a:r>
              <a:rPr kumimoji="0" lang="en-US"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 Annual water availability is a key constraint on forest distribution, productivity and biomass in the </a:t>
            </a:r>
            <a:r>
              <a:rPr kumimoji="0" lang="en-US"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rPr>
              <a:t>region, </a:t>
            </a:r>
            <a:r>
              <a:rPr kumimoji="0" lang="en-US"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highlighting sensitivity </a:t>
            </a:r>
            <a:r>
              <a:rPr kumimoji="0" lang="en-US"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rPr>
              <a:t>to </a:t>
            </a:r>
            <a:r>
              <a:rPr kumimoji="0" lang="en-US"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projected declines in water availability. Remotely </a:t>
            </a:r>
            <a:r>
              <a:rPr kumimoji="0" lang="en-US"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rPr>
              <a:t/>
            </a:r>
            <a:br>
              <a:rPr kumimoji="0" lang="en-US"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rPr>
              <a:t>sensed </a:t>
            </a:r>
            <a:r>
              <a:rPr kumimoji="0" lang="en-US"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forest characteristics enable tracking of forest response to climate, yet saturation issues hinder monitoring high-biomass forests. </a:t>
            </a:r>
          </a:p>
        </p:txBody>
      </p:sp>
      <p:pic>
        <p:nvPicPr>
          <p:cNvPr id="88" name="Picture 87"/>
          <p:cNvPicPr>
            <a:picLocks noChangeAspect="1"/>
          </p:cNvPicPr>
          <p:nvPr/>
        </p:nvPicPr>
        <p:blipFill rotWithShape="1">
          <a:blip r:embed="rId3" cstate="email">
            <a:extLst>
              <a:ext uri="{28A0092B-C50C-407E-A947-70E740481C1C}">
                <a14:useLocalDpi xmlns:a14="http://schemas.microsoft.com/office/drawing/2010/main" val="0"/>
              </a:ext>
            </a:extLst>
          </a:blip>
          <a:srcRect l="55639" t="11777" r="3107" b="2837"/>
          <a:stretch/>
        </p:blipFill>
        <p:spPr>
          <a:xfrm>
            <a:off x="7473094" y="3564810"/>
            <a:ext cx="1611013" cy="3000863"/>
          </a:xfrm>
          <a:prstGeom prst="rect">
            <a:avLst/>
          </a:prstGeom>
        </p:spPr>
      </p:pic>
      <p:sp>
        <p:nvSpPr>
          <p:cNvPr id="6" name="TextBox 5"/>
          <p:cNvSpPr txBox="1"/>
          <p:nvPr/>
        </p:nvSpPr>
        <p:spPr>
          <a:xfrm rot="16200000">
            <a:off x="5099513" y="4029603"/>
            <a:ext cx="1261628"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Tree biomass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(Mg C ha</a:t>
            </a:r>
            <a:r>
              <a:rPr kumimoji="0" lang="en-US" sz="14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p:txBody>
      </p:sp>
      <p:sp>
        <p:nvSpPr>
          <p:cNvPr id="90" name="TextBox 89"/>
          <p:cNvSpPr txBox="1"/>
          <p:nvPr/>
        </p:nvSpPr>
        <p:spPr>
          <a:xfrm rot="16200000">
            <a:off x="4976587" y="5434337"/>
            <a:ext cx="1500475"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Tree productivity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(Mg C ha</a:t>
            </a:r>
            <a:r>
              <a:rPr kumimoji="0" lang="en-US" sz="14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yr</a:t>
            </a:r>
            <a:r>
              <a:rPr kumimoji="0" lang="en-US" sz="14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p:txBody>
      </p:sp>
      <p:sp>
        <p:nvSpPr>
          <p:cNvPr id="92" name="TextBox 91"/>
          <p:cNvSpPr txBox="1"/>
          <p:nvPr/>
        </p:nvSpPr>
        <p:spPr>
          <a:xfrm>
            <a:off x="6040730" y="3109689"/>
            <a:ext cx="1652760"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Forest inventories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(WA, OR, and CA)</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l="6785" t="11777" r="53404" b="2837"/>
          <a:stretch/>
        </p:blipFill>
        <p:spPr>
          <a:xfrm>
            <a:off x="5955249" y="3590003"/>
            <a:ext cx="1554648" cy="3000863"/>
          </a:xfrm>
          <a:prstGeom prst="rect">
            <a:avLst/>
          </a:prstGeom>
        </p:spPr>
      </p:pic>
      <p:sp>
        <p:nvSpPr>
          <p:cNvPr id="98" name="TextBox 97"/>
          <p:cNvSpPr txBox="1"/>
          <p:nvPr/>
        </p:nvSpPr>
        <p:spPr>
          <a:xfrm>
            <a:off x="7716022" y="3109689"/>
            <a:ext cx="1478290"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Remote sensing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(Western US)</a:t>
            </a:r>
          </a:p>
        </p:txBody>
      </p:sp>
      <p:sp>
        <p:nvSpPr>
          <p:cNvPr id="101" name="TextBox 100"/>
          <p:cNvSpPr txBox="1"/>
          <p:nvPr/>
        </p:nvSpPr>
        <p:spPr>
          <a:xfrm>
            <a:off x="5465215" y="6534460"/>
            <a:ext cx="386747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Annual water availability (</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P-ET</a:t>
            </a:r>
            <a:r>
              <a:rPr kumimoji="0" lang="en-US" sz="1400" b="0"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0</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cm/</a:t>
            </a:r>
            <a:r>
              <a:rPr kumimoji="0" lang="en-US" sz="14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yr</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val="0"/>
              </a:ext>
            </a:extLst>
          </a:blip>
          <a:srcRect l="2699" t="17239" r="2182" b="1678"/>
          <a:stretch/>
        </p:blipFill>
        <p:spPr>
          <a:xfrm>
            <a:off x="5608321" y="1096783"/>
            <a:ext cx="1777686" cy="1948343"/>
          </a:xfrm>
          <a:prstGeom prst="rect">
            <a:avLst/>
          </a:prstGeom>
        </p:spPr>
      </p:pic>
      <p:pic>
        <p:nvPicPr>
          <p:cNvPr id="16" name="Picture 15"/>
          <p:cNvPicPr>
            <a:picLocks noChangeAspect="1"/>
          </p:cNvPicPr>
          <p:nvPr/>
        </p:nvPicPr>
        <p:blipFill rotWithShape="1">
          <a:blip r:embed="rId5" cstate="email">
            <a:extLst>
              <a:ext uri="{28A0092B-C50C-407E-A947-70E740481C1C}">
                <a14:useLocalDpi xmlns:a14="http://schemas.microsoft.com/office/drawing/2010/main" val="0"/>
              </a:ext>
            </a:extLst>
          </a:blip>
          <a:srcRect l="72517" t="5254" r="10171" b="82022"/>
          <a:stretch/>
        </p:blipFill>
        <p:spPr>
          <a:xfrm>
            <a:off x="7853472" y="1939642"/>
            <a:ext cx="906561" cy="856748"/>
          </a:xfrm>
          <a:prstGeom prst="rect">
            <a:avLst/>
          </a:prstGeom>
        </p:spPr>
      </p:pic>
      <p:sp>
        <p:nvSpPr>
          <p:cNvPr id="100" name="TextBox 99"/>
          <p:cNvSpPr txBox="1"/>
          <p:nvPr/>
        </p:nvSpPr>
        <p:spPr>
          <a:xfrm>
            <a:off x="7232075" y="1087030"/>
            <a:ext cx="1979385"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Mean annual water </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availability 1985-2014 </a:t>
            </a:r>
            <a:b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P-ET</a:t>
            </a:r>
            <a:r>
              <a:rPr kumimoji="0" lang="en-US" sz="1400" b="0"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0</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cm/</a:t>
            </a:r>
            <a:r>
              <a:rPr kumimoji="0" lang="en-US" sz="14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yr</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rotWithShape="1">
          <a:blip r:embed="rId6" cstate="email">
            <a:extLst>
              <a:ext uri="{28A0092B-C50C-407E-A947-70E740481C1C}">
                <a14:useLocalDpi xmlns:a14="http://schemas.microsoft.com/office/drawing/2010/main" val="0"/>
              </a:ext>
            </a:extLst>
          </a:blip>
          <a:srcRect l="9407" t="10314" r="70377" b="86415"/>
          <a:stretch/>
        </p:blipFill>
        <p:spPr>
          <a:xfrm>
            <a:off x="7816528" y="2763407"/>
            <a:ext cx="1078302" cy="224287"/>
          </a:xfrm>
          <a:prstGeom prst="rect">
            <a:avLst/>
          </a:prstGeom>
        </p:spPr>
      </p:pic>
    </p:spTree>
    <p:extLst>
      <p:ext uri="{BB962C8B-B14F-4D97-AF65-F5344CB8AC3E}">
        <p14:creationId xmlns:p14="http://schemas.microsoft.com/office/powerpoint/2010/main" val="24982737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p:cNvPicPr>
          <p:nvPr/>
        </p:nvPicPr>
        <p:blipFill rotWithShape="1">
          <a:blip r:embed="rId3" cstate="email">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125000"/>
                    </a14:imgEffect>
                    <a14:imgEffect>
                      <a14:brightnessContrast contrast="10000"/>
                    </a14:imgEffect>
                  </a14:imgLayer>
                </a14:imgProps>
              </a:ext>
              <a:ext uri="{28A0092B-C50C-407E-A947-70E740481C1C}">
                <a14:useLocalDpi xmlns:a14="http://schemas.microsoft.com/office/drawing/2010/main" val="0"/>
              </a:ext>
            </a:extLst>
          </a:blip>
          <a:srcRect l="15155" t="12544" r="14511" b="12924"/>
          <a:stretch/>
        </p:blipFill>
        <p:spPr>
          <a:xfrm>
            <a:off x="304799" y="1187650"/>
            <a:ext cx="3733799" cy="3536750"/>
          </a:xfrm>
          <a:prstGeom prst="rect">
            <a:avLst/>
          </a:prstGeom>
          <a:ln w="63500">
            <a:solidFill>
              <a:schemeClr val="tx1"/>
            </a:solidFill>
            <a:miter lim="800000"/>
          </a:ln>
          <a:effectLst>
            <a:outerShdw blurRad="50800" dist="38100" dir="2700000" algn="tl" rotWithShape="0">
              <a:prstClr val="black">
                <a:alpha val="40000"/>
              </a:prstClr>
            </a:outerShdw>
          </a:effectLst>
        </p:spPr>
      </p:pic>
      <p:pic>
        <p:nvPicPr>
          <p:cNvPr id="3" name="Picture 2"/>
          <p:cNvPicPr>
            <a:picLocks noChangeAspect="1"/>
          </p:cNvPicPr>
          <p:nvPr/>
        </p:nvPicPr>
        <p:blipFill>
          <a:blip r:embed="rId5">
            <a:alphaModFix/>
          </a:blip>
          <a:stretch>
            <a:fillRect/>
          </a:stretch>
        </p:blipFill>
        <p:spPr>
          <a:xfrm>
            <a:off x="2414381" y="1143000"/>
            <a:ext cx="1706718" cy="1672284"/>
          </a:xfrm>
          <a:prstGeom prst="rect">
            <a:avLst/>
          </a:prstGeom>
          <a:effectLst>
            <a:outerShdw blurRad="50800" dist="38100" dir="2700000" algn="tl" rotWithShape="0">
              <a:prstClr val="black">
                <a:alpha val="40000"/>
              </a:prstClr>
            </a:outerShdw>
          </a:effectLst>
        </p:spPr>
      </p:pic>
      <p:sp>
        <p:nvSpPr>
          <p:cNvPr id="3074" name="Rectangle 4"/>
          <p:cNvSpPr>
            <a:spLocks noGrp="1" noChangeArrowheads="1"/>
          </p:cNvSpPr>
          <p:nvPr>
            <p:ph type="title" idx="4294967295"/>
          </p:nvPr>
        </p:nvSpPr>
        <p:spPr>
          <a:xfrm>
            <a:off x="998478" y="76200"/>
            <a:ext cx="7993122" cy="606425"/>
          </a:xfrm>
        </p:spPr>
        <p:txBody>
          <a:bodyPr anchor="t"/>
          <a:lstStyle/>
          <a:p>
            <a:pPr eaLnBrk="1" hangingPunct="1">
              <a:lnSpc>
                <a:spcPct val="80000"/>
              </a:lnSpc>
            </a:pPr>
            <a:r>
              <a:rPr lang="en-US" altLang="en-US" sz="2400" spc="200" dirty="0" smtClean="0">
                <a:latin typeface="Arial" panose="020B0604020202020204" pitchFamily="34" charset="0"/>
                <a:ea typeface="ＭＳ Ｐゴシック" pitchFamily="-106" charset="-128"/>
                <a:cs typeface="Arial" panose="020B0604020202020204" pitchFamily="34" charset="0"/>
              </a:rPr>
              <a:t>Forest Canopy Signals Reveal Belowground Fungal Associations</a:t>
            </a:r>
            <a:br>
              <a:rPr lang="en-US" altLang="en-US" sz="2400" spc="200" dirty="0" smtClean="0">
                <a:latin typeface="Arial" panose="020B0604020202020204" pitchFamily="34" charset="0"/>
                <a:ea typeface="ＭＳ Ｐゴシック" pitchFamily="-106" charset="-128"/>
                <a:cs typeface="Arial" panose="020B0604020202020204" pitchFamily="34" charset="0"/>
              </a:rPr>
            </a:br>
            <a:endParaRPr lang="en-US" altLang="en-US" sz="1900" b="0" spc="200" dirty="0" smtClean="0">
              <a:solidFill>
                <a:schemeClr val="tx1"/>
              </a:solidFill>
              <a:ea typeface="ＭＳ Ｐゴシック" pitchFamily="-106" charset="-128"/>
            </a:endParaRPr>
          </a:p>
        </p:txBody>
      </p:sp>
      <p:sp>
        <p:nvSpPr>
          <p:cNvPr id="3075" name="Text Box 7"/>
          <p:cNvSpPr txBox="1">
            <a:spLocks noChangeArrowheads="1"/>
          </p:cNvSpPr>
          <p:nvPr/>
        </p:nvSpPr>
        <p:spPr bwMode="auto">
          <a:xfrm>
            <a:off x="4221277" y="1137821"/>
            <a:ext cx="497490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r>
              <a:rPr lang="en-US" altLang="en-US" sz="1400" b="1" dirty="0">
                <a:solidFill>
                  <a:schemeClr val="accent2"/>
                </a:solidFill>
                <a:latin typeface="Arial" panose="020B0604020202020204" pitchFamily="34" charset="0"/>
                <a:ea typeface="Calibri" charset="0"/>
                <a:cs typeface="Arial" panose="020B0604020202020204" pitchFamily="34" charset="0"/>
              </a:rPr>
              <a:t>Problem: </a:t>
            </a:r>
            <a:r>
              <a:rPr lang="en-US" altLang="en-US" sz="1400" dirty="0" smtClean="0">
                <a:solidFill>
                  <a:schemeClr val="accent2"/>
                </a:solidFill>
                <a:latin typeface="Arial" panose="020B0604020202020204" pitchFamily="34" charset="0"/>
                <a:ea typeface="Calibri" charset="0"/>
                <a:cs typeface="Arial" panose="020B0604020202020204" pitchFamily="34" charset="0"/>
              </a:rPr>
              <a:t>Nearly all tree species form symbiotic relationships with only one of two types of mycorrhizal fungi—AM or ECM. The type of fungi determines the ability of trees to access nutrients and subsequently take up CO</a:t>
            </a:r>
            <a:r>
              <a:rPr lang="en-US" altLang="en-US" sz="1400" baseline="-25000" dirty="0" smtClean="0">
                <a:solidFill>
                  <a:schemeClr val="accent2"/>
                </a:solidFill>
                <a:latin typeface="Arial" panose="020B0604020202020204" pitchFamily="34" charset="0"/>
                <a:ea typeface="Calibri" charset="0"/>
                <a:cs typeface="Arial" panose="020B0604020202020204" pitchFamily="34" charset="0"/>
              </a:rPr>
              <a:t>2</a:t>
            </a:r>
            <a:r>
              <a:rPr lang="en-US" altLang="en-US" sz="1400" dirty="0" smtClean="0">
                <a:solidFill>
                  <a:schemeClr val="accent2"/>
                </a:solidFill>
                <a:latin typeface="Arial" panose="020B0604020202020204" pitchFamily="34" charset="0"/>
                <a:ea typeface="Calibri" charset="0"/>
                <a:cs typeface="Arial" panose="020B0604020202020204" pitchFamily="34" charset="0"/>
              </a:rPr>
              <a:t>; but, we do not know where these fungi are or how they are distributed.</a:t>
            </a:r>
          </a:p>
          <a:p>
            <a:endParaRPr lang="en-US" altLang="en-US" sz="1400" b="1" dirty="0" smtClean="0">
              <a:latin typeface="Arial" panose="020B0604020202020204" pitchFamily="34" charset="0"/>
              <a:ea typeface="Calibri" charset="0"/>
              <a:cs typeface="Arial" panose="020B0604020202020204" pitchFamily="34" charset="0"/>
            </a:endParaRPr>
          </a:p>
          <a:p>
            <a:r>
              <a:rPr lang="en-US" altLang="en-US" sz="1400" b="1" dirty="0" smtClean="0">
                <a:solidFill>
                  <a:schemeClr val="accent2"/>
                </a:solidFill>
                <a:latin typeface="Arial" panose="020B0604020202020204" pitchFamily="34" charset="0"/>
                <a:ea typeface="Calibri" charset="0"/>
                <a:cs typeface="Arial" panose="020B0604020202020204" pitchFamily="34" charset="0"/>
              </a:rPr>
              <a:t>Analysis: </a:t>
            </a:r>
            <a:r>
              <a:rPr lang="en-US" altLang="en-US" sz="1400" dirty="0">
                <a:solidFill>
                  <a:schemeClr val="accent2"/>
                </a:solidFill>
              </a:rPr>
              <a:t>E</a:t>
            </a:r>
            <a:r>
              <a:rPr lang="en-US" sz="1400" dirty="0" smtClean="0">
                <a:solidFill>
                  <a:schemeClr val="accent2"/>
                </a:solidFill>
              </a:rPr>
              <a:t>xplored </a:t>
            </a:r>
            <a:r>
              <a:rPr lang="en-US" sz="1400" dirty="0">
                <a:solidFill>
                  <a:schemeClr val="accent2"/>
                </a:solidFill>
              </a:rPr>
              <a:t>remotely sensed tree canopy</a:t>
            </a:r>
          </a:p>
          <a:p>
            <a:r>
              <a:rPr lang="en-US" sz="1400" dirty="0">
                <a:solidFill>
                  <a:schemeClr val="accent2"/>
                </a:solidFill>
              </a:rPr>
              <a:t>spectral properties to detect underlying </a:t>
            </a:r>
            <a:r>
              <a:rPr lang="en-US" sz="1400" dirty="0" err="1">
                <a:solidFill>
                  <a:schemeClr val="accent2"/>
                </a:solidFill>
              </a:rPr>
              <a:t>mycorrhizal</a:t>
            </a:r>
            <a:r>
              <a:rPr lang="en-US" sz="1400" dirty="0">
                <a:solidFill>
                  <a:schemeClr val="accent2"/>
                </a:solidFill>
              </a:rPr>
              <a:t> association across a gradient of AM- and ECM-dominated </a:t>
            </a:r>
            <a:r>
              <a:rPr lang="en-US" sz="1400" dirty="0" smtClean="0">
                <a:solidFill>
                  <a:schemeClr val="accent2"/>
                </a:solidFill>
              </a:rPr>
              <a:t>forest plots</a:t>
            </a:r>
            <a:r>
              <a:rPr lang="en-US" sz="1400" dirty="0">
                <a:solidFill>
                  <a:schemeClr val="accent2"/>
                </a:solidFill>
              </a:rPr>
              <a:t>. Statistical mining of reflectance and reflectance derivatives across moderate/high-resolution Landsat </a:t>
            </a:r>
            <a:r>
              <a:rPr lang="en-US" sz="1400" dirty="0" smtClean="0">
                <a:solidFill>
                  <a:schemeClr val="accent2"/>
                </a:solidFill>
              </a:rPr>
              <a:t>data revealed </a:t>
            </a:r>
            <a:r>
              <a:rPr lang="en-US" sz="1400" dirty="0">
                <a:solidFill>
                  <a:schemeClr val="accent2"/>
                </a:solidFill>
              </a:rPr>
              <a:t>distinctly unique </a:t>
            </a:r>
            <a:r>
              <a:rPr lang="en-US" sz="1400" dirty="0" err="1">
                <a:solidFill>
                  <a:schemeClr val="accent2"/>
                </a:solidFill>
              </a:rPr>
              <a:t>phenological</a:t>
            </a:r>
            <a:r>
              <a:rPr lang="en-US" sz="1400" dirty="0">
                <a:solidFill>
                  <a:schemeClr val="accent2"/>
                </a:solidFill>
              </a:rPr>
              <a:t> signals that differentiated AM and ECM associations. A</a:t>
            </a:r>
            <a:r>
              <a:rPr lang="en-US" sz="1400" dirty="0" smtClean="0">
                <a:solidFill>
                  <a:schemeClr val="accent2"/>
                </a:solidFill>
              </a:rPr>
              <a:t>pproach was trained </a:t>
            </a:r>
            <a:r>
              <a:rPr lang="en-US" sz="1400" dirty="0">
                <a:solidFill>
                  <a:schemeClr val="accent2"/>
                </a:solidFill>
              </a:rPr>
              <a:t>and validated against measurements of tree species and </a:t>
            </a:r>
            <a:r>
              <a:rPr lang="en-US" sz="1400" dirty="0" err="1">
                <a:solidFill>
                  <a:schemeClr val="accent2"/>
                </a:solidFill>
              </a:rPr>
              <a:t>mycorrhizal</a:t>
            </a:r>
            <a:r>
              <a:rPr lang="en-US" sz="1400" dirty="0">
                <a:solidFill>
                  <a:schemeClr val="accent2"/>
                </a:solidFill>
              </a:rPr>
              <a:t> association across ~130 000 </a:t>
            </a:r>
            <a:r>
              <a:rPr lang="en-US" sz="1400" dirty="0" smtClean="0">
                <a:solidFill>
                  <a:schemeClr val="accent2"/>
                </a:solidFill>
              </a:rPr>
              <a:t>trees throughout </a:t>
            </a:r>
            <a:r>
              <a:rPr lang="en-US" sz="1400" dirty="0">
                <a:solidFill>
                  <a:schemeClr val="accent2"/>
                </a:solidFill>
              </a:rPr>
              <a:t>the temperate </a:t>
            </a:r>
            <a:r>
              <a:rPr lang="en-US" sz="1400" dirty="0" smtClean="0">
                <a:solidFill>
                  <a:schemeClr val="accent2"/>
                </a:solidFill>
              </a:rPr>
              <a:t>U.S/</a:t>
            </a:r>
            <a:endParaRPr lang="en-US" altLang="en-US" sz="1400" b="1" dirty="0">
              <a:solidFill>
                <a:schemeClr val="accent2"/>
              </a:solidFill>
              <a:latin typeface="Arial" panose="020B0604020202020204" pitchFamily="34" charset="0"/>
              <a:ea typeface="Calibri" charset="0"/>
              <a:cs typeface="Arial" panose="020B0604020202020204" pitchFamily="34" charset="0"/>
            </a:endParaRPr>
          </a:p>
          <a:p>
            <a:endParaRPr lang="en-US" altLang="en-US" sz="1400" b="1" dirty="0" smtClean="0">
              <a:solidFill>
                <a:schemeClr val="accent2"/>
              </a:solidFill>
              <a:latin typeface="Arial" panose="020B0604020202020204" pitchFamily="34" charset="0"/>
              <a:ea typeface="Calibri" charset="0"/>
              <a:cs typeface="Arial" panose="020B0604020202020204" pitchFamily="34" charset="0"/>
            </a:endParaRPr>
          </a:p>
          <a:p>
            <a:r>
              <a:rPr lang="en-US" altLang="en-US" sz="1400" b="1" dirty="0" smtClean="0">
                <a:solidFill>
                  <a:schemeClr val="accent2"/>
                </a:solidFill>
                <a:latin typeface="Arial" panose="020B0604020202020204" pitchFamily="34" charset="0"/>
                <a:ea typeface="Calibri" charset="0"/>
                <a:cs typeface="Arial" panose="020B0604020202020204" pitchFamily="34" charset="0"/>
              </a:rPr>
              <a:t>Result:</a:t>
            </a:r>
            <a:r>
              <a:rPr lang="en-US" altLang="en-US" sz="1400" dirty="0" smtClean="0">
                <a:solidFill>
                  <a:schemeClr val="accent2"/>
                </a:solidFill>
                <a:latin typeface="Arial" panose="020B0604020202020204" pitchFamily="34" charset="0"/>
                <a:ea typeface="Calibri" charset="0"/>
                <a:cs typeface="Arial" panose="020B0604020202020204" pitchFamily="34" charset="0"/>
              </a:rPr>
              <a:t> While all tree species have unique spectral signatures, we found that species associating with one fungal type had spectral properties more similar to each other than those associating with the other fungal type. We tested this successfully at ~130,000 trees throughout the US, and created regional maps of mycorrhizal association.</a:t>
            </a:r>
            <a:endParaRPr lang="en-US" altLang="en-US" sz="1400" b="1" dirty="0" smtClean="0">
              <a:solidFill>
                <a:schemeClr val="accent2"/>
              </a:solidFill>
              <a:latin typeface="Arial" panose="020B0604020202020204" pitchFamily="34" charset="0"/>
              <a:ea typeface="Calibri" charset="0"/>
              <a:cs typeface="Arial" panose="020B0604020202020204" pitchFamily="34" charset="0"/>
            </a:endParaRPr>
          </a:p>
        </p:txBody>
      </p:sp>
      <p:sp>
        <p:nvSpPr>
          <p:cNvPr id="8" name="Text Box 8"/>
          <p:cNvSpPr txBox="1">
            <a:spLocks noChangeArrowheads="1"/>
          </p:cNvSpPr>
          <p:nvPr/>
        </p:nvSpPr>
        <p:spPr bwMode="auto">
          <a:xfrm>
            <a:off x="36320" y="6324600"/>
            <a:ext cx="92600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r>
              <a:rPr lang="en-US" altLang="en-US" sz="1400" b="1" dirty="0">
                <a:solidFill>
                  <a:schemeClr val="accent2"/>
                </a:solidFill>
                <a:latin typeface="Arial" panose="020B0604020202020204" pitchFamily="34" charset="0"/>
                <a:ea typeface="Calibri" charset="0"/>
                <a:cs typeface="Arial" panose="020B0604020202020204" pitchFamily="34" charset="0"/>
              </a:rPr>
              <a:t>Significance: </a:t>
            </a:r>
            <a:r>
              <a:rPr lang="en-US" altLang="en-US" sz="1400" dirty="0">
                <a:solidFill>
                  <a:schemeClr val="accent2"/>
                </a:solidFill>
                <a:latin typeface="Arial" panose="020B0604020202020204" pitchFamily="34" charset="0"/>
                <a:ea typeface="Calibri" charset="0"/>
                <a:cs typeface="Arial" panose="020B0604020202020204" pitchFamily="34" charset="0"/>
              </a:rPr>
              <a:t>This capability to map </a:t>
            </a:r>
            <a:r>
              <a:rPr lang="en-US" altLang="en-US" sz="1400" dirty="0" err="1">
                <a:solidFill>
                  <a:schemeClr val="accent2"/>
                </a:solidFill>
                <a:latin typeface="Arial" panose="020B0604020202020204" pitchFamily="34" charset="0"/>
                <a:ea typeface="Calibri" charset="0"/>
                <a:cs typeface="Arial" panose="020B0604020202020204" pitchFamily="34" charset="0"/>
              </a:rPr>
              <a:t>mycorrhizal</a:t>
            </a:r>
            <a:r>
              <a:rPr lang="en-US" altLang="en-US" sz="1400" dirty="0">
                <a:solidFill>
                  <a:schemeClr val="accent2"/>
                </a:solidFill>
                <a:latin typeface="Arial" panose="020B0604020202020204" pitchFamily="34" charset="0"/>
                <a:ea typeface="Calibri" charset="0"/>
                <a:cs typeface="Arial" panose="020B0604020202020204" pitchFamily="34" charset="0"/>
              </a:rPr>
              <a:t> association is critical to our ability to understand how the terrestrial biosphere will respond to a changing CO</a:t>
            </a:r>
            <a:r>
              <a:rPr lang="en-US" altLang="en-US" sz="1400" baseline="-25000" dirty="0">
                <a:solidFill>
                  <a:schemeClr val="accent2"/>
                </a:solidFill>
                <a:latin typeface="Arial" panose="020B0604020202020204" pitchFamily="34" charset="0"/>
                <a:ea typeface="Calibri" charset="0"/>
                <a:cs typeface="Arial" panose="020B0604020202020204" pitchFamily="34" charset="0"/>
              </a:rPr>
              <a:t>2</a:t>
            </a:r>
            <a:r>
              <a:rPr lang="en-US" altLang="en-US" sz="1400" dirty="0">
                <a:solidFill>
                  <a:schemeClr val="accent2"/>
                </a:solidFill>
                <a:latin typeface="Arial" panose="020B0604020202020204" pitchFamily="34" charset="0"/>
                <a:ea typeface="Calibri" charset="0"/>
                <a:cs typeface="Arial" panose="020B0604020202020204" pitchFamily="34" charset="0"/>
              </a:rPr>
              <a:t> environment and climate.</a:t>
            </a:r>
          </a:p>
        </p:txBody>
      </p:sp>
      <p:sp>
        <p:nvSpPr>
          <p:cNvPr id="4" name="TextBox 3"/>
          <p:cNvSpPr txBox="1"/>
          <p:nvPr/>
        </p:nvSpPr>
        <p:spPr>
          <a:xfrm>
            <a:off x="2626892" y="2667000"/>
            <a:ext cx="1487908" cy="184666"/>
          </a:xfrm>
          <a:prstGeom prst="rect">
            <a:avLst/>
          </a:prstGeom>
          <a:noFill/>
        </p:spPr>
        <p:txBody>
          <a:bodyPr wrap="none" rtlCol="0">
            <a:spAutoFit/>
          </a:bodyPr>
          <a:lstStyle/>
          <a:p>
            <a:pPr algn="r"/>
            <a:r>
              <a:rPr lang="en-US" sz="600" i="1" dirty="0" smtClean="0">
                <a:solidFill>
                  <a:schemeClr val="bg1"/>
                </a:solidFill>
              </a:rPr>
              <a:t>Image from: Alberton &amp; Kuyper (2009)</a:t>
            </a:r>
            <a:endParaRPr lang="en-US" sz="600" i="1" dirty="0">
              <a:solidFill>
                <a:schemeClr val="bg1"/>
              </a:solidFill>
            </a:endParaRPr>
          </a:p>
        </p:txBody>
      </p:sp>
      <p:grpSp>
        <p:nvGrpSpPr>
          <p:cNvPr id="88" name="Group 87"/>
          <p:cNvGrpSpPr/>
          <p:nvPr/>
        </p:nvGrpSpPr>
        <p:grpSpPr>
          <a:xfrm>
            <a:off x="304800" y="2667000"/>
            <a:ext cx="699266" cy="2002513"/>
            <a:chOff x="304800" y="2514600"/>
            <a:chExt cx="699266" cy="2002513"/>
          </a:xfrm>
        </p:grpSpPr>
        <p:sp>
          <p:nvSpPr>
            <p:cNvPr id="14" name="Rectangle 13"/>
            <p:cNvSpPr/>
            <p:nvPr/>
          </p:nvSpPr>
          <p:spPr>
            <a:xfrm>
              <a:off x="304800" y="2514600"/>
              <a:ext cx="699266" cy="2002513"/>
            </a:xfrm>
            <a:prstGeom prst="rect">
              <a:avLst/>
            </a:prstGeom>
            <a:solidFill>
              <a:srgbClr val="FFFFFF"/>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a:latin typeface="Calibri" charset="0"/>
                <a:ea typeface="Calibri" charset="0"/>
                <a:cs typeface="Calibri" charset="0"/>
              </a:endParaRPr>
            </a:p>
          </p:txBody>
        </p:sp>
        <p:sp>
          <p:nvSpPr>
            <p:cNvPr id="15" name="AutoShape 3"/>
            <p:cNvSpPr>
              <a:spLocks noChangeAspect="1" noChangeArrowheads="1" noTextEdit="1"/>
            </p:cNvSpPr>
            <p:nvPr/>
          </p:nvSpPr>
          <p:spPr bwMode="auto">
            <a:xfrm>
              <a:off x="505153" y="2570820"/>
              <a:ext cx="363421" cy="193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16" name="Rectangle 5"/>
            <p:cNvSpPr>
              <a:spLocks noChangeArrowheads="1"/>
            </p:cNvSpPr>
            <p:nvPr/>
          </p:nvSpPr>
          <p:spPr bwMode="auto">
            <a:xfrm>
              <a:off x="492020" y="2530252"/>
              <a:ext cx="49212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i="0" u="none" strike="noStrike" cap="none" normalizeH="0" baseline="0" dirty="0" smtClean="0">
                  <a:ln>
                    <a:noFill/>
                  </a:ln>
                  <a:solidFill>
                    <a:srgbClr val="000000"/>
                  </a:solidFill>
                  <a:effectLst/>
                  <a:latin typeface="Calibri" charset="0"/>
                  <a:ea typeface="Calibri" charset="0"/>
                  <a:cs typeface="Calibri" charset="0"/>
                </a:rPr>
                <a:t>Percent AM</a:t>
              </a:r>
              <a:endParaRPr kumimoji="0" lang="en-US" altLang="en-US" sz="800" i="0" u="none" strike="noStrike" cap="none" normalizeH="0" baseline="0" dirty="0" smtClean="0">
                <a:ln>
                  <a:noFill/>
                </a:ln>
                <a:solidFill>
                  <a:schemeClr val="tx1"/>
                </a:solidFill>
                <a:effectLst/>
                <a:latin typeface="Calibri" charset="0"/>
                <a:ea typeface="Calibri" charset="0"/>
                <a:cs typeface="Calibri" charset="0"/>
              </a:endParaRPr>
            </a:p>
          </p:txBody>
        </p:sp>
        <p:sp>
          <p:nvSpPr>
            <p:cNvPr id="17" name="Rectangle 6"/>
            <p:cNvSpPr>
              <a:spLocks noChangeArrowheads="1"/>
            </p:cNvSpPr>
            <p:nvPr/>
          </p:nvSpPr>
          <p:spPr bwMode="auto">
            <a:xfrm>
              <a:off x="505153" y="2656624"/>
              <a:ext cx="120017" cy="62595"/>
            </a:xfrm>
            <a:prstGeom prst="rect">
              <a:avLst/>
            </a:prstGeom>
            <a:solidFill>
              <a:srgbClr val="0061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18" name="Rectangle 7"/>
            <p:cNvSpPr>
              <a:spLocks noChangeArrowheads="1"/>
            </p:cNvSpPr>
            <p:nvPr/>
          </p:nvSpPr>
          <p:spPr bwMode="auto">
            <a:xfrm>
              <a:off x="505153" y="2656624"/>
              <a:ext cx="120017" cy="62595"/>
            </a:xfrm>
            <a:prstGeom prst="rect">
              <a:avLst/>
            </a:prstGeom>
            <a:noFill/>
            <a:ln w="9525">
              <a:solidFill>
                <a:srgbClr val="6E6E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19" name="Rectangle 8"/>
            <p:cNvSpPr>
              <a:spLocks noChangeArrowheads="1"/>
            </p:cNvSpPr>
            <p:nvPr/>
          </p:nvSpPr>
          <p:spPr bwMode="auto">
            <a:xfrm>
              <a:off x="647420" y="2645395"/>
              <a:ext cx="13625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charset="0"/>
                  <a:ea typeface="Calibri" charset="0"/>
                  <a:cs typeface="Calibri" charset="0"/>
                </a:rPr>
                <a:t>0 - 5</a:t>
              </a:r>
              <a:endParaRPr kumimoji="0" lang="en-US" altLang="en-US" sz="600" b="0" i="0" u="none" strike="noStrike" cap="none" normalizeH="0" baseline="0" dirty="0" smtClean="0">
                <a:ln>
                  <a:noFill/>
                </a:ln>
                <a:solidFill>
                  <a:schemeClr val="tx1"/>
                </a:solidFill>
                <a:effectLst/>
                <a:latin typeface="Calibri" charset="0"/>
                <a:ea typeface="Calibri" charset="0"/>
                <a:cs typeface="Calibri" charset="0"/>
              </a:endParaRPr>
            </a:p>
          </p:txBody>
        </p:sp>
        <p:sp>
          <p:nvSpPr>
            <p:cNvPr id="20" name="Rectangle 9"/>
            <p:cNvSpPr>
              <a:spLocks noChangeArrowheads="1"/>
            </p:cNvSpPr>
            <p:nvPr/>
          </p:nvSpPr>
          <p:spPr bwMode="auto">
            <a:xfrm>
              <a:off x="505153" y="2741022"/>
              <a:ext cx="120017" cy="61892"/>
            </a:xfrm>
            <a:prstGeom prst="rect">
              <a:avLst/>
            </a:prstGeom>
            <a:solidFill>
              <a:srgbClr val="216E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21" name="Rectangle 10"/>
            <p:cNvSpPr>
              <a:spLocks noChangeArrowheads="1"/>
            </p:cNvSpPr>
            <p:nvPr/>
          </p:nvSpPr>
          <p:spPr bwMode="auto">
            <a:xfrm>
              <a:off x="505153" y="2741022"/>
              <a:ext cx="120017" cy="61892"/>
            </a:xfrm>
            <a:prstGeom prst="rect">
              <a:avLst/>
            </a:prstGeom>
            <a:noFill/>
            <a:ln w="9525">
              <a:solidFill>
                <a:srgbClr val="6E6E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22" name="Rectangle 11"/>
            <p:cNvSpPr>
              <a:spLocks noChangeArrowheads="1"/>
            </p:cNvSpPr>
            <p:nvPr/>
          </p:nvSpPr>
          <p:spPr bwMode="auto">
            <a:xfrm>
              <a:off x="647420" y="2729793"/>
              <a:ext cx="17472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Calibri" charset="0"/>
                  <a:ea typeface="Calibri" charset="0"/>
                  <a:cs typeface="Calibri" charset="0"/>
                </a:rPr>
                <a:t>5 - 10</a:t>
              </a:r>
              <a:endParaRPr kumimoji="0" lang="en-US" altLang="en-US" sz="600" b="0" i="0" u="none" strike="noStrike" cap="none" normalizeH="0" baseline="0" smtClean="0">
                <a:ln>
                  <a:noFill/>
                </a:ln>
                <a:solidFill>
                  <a:schemeClr val="tx1"/>
                </a:solidFill>
                <a:effectLst/>
                <a:latin typeface="Calibri" charset="0"/>
                <a:ea typeface="Calibri" charset="0"/>
                <a:cs typeface="Calibri" charset="0"/>
              </a:endParaRPr>
            </a:p>
          </p:txBody>
        </p:sp>
        <p:sp>
          <p:nvSpPr>
            <p:cNvPr id="23" name="Rectangle 12"/>
            <p:cNvSpPr>
              <a:spLocks noChangeArrowheads="1"/>
            </p:cNvSpPr>
            <p:nvPr/>
          </p:nvSpPr>
          <p:spPr bwMode="auto">
            <a:xfrm>
              <a:off x="505153" y="2826123"/>
              <a:ext cx="120017" cy="61189"/>
            </a:xfrm>
            <a:prstGeom prst="rect">
              <a:avLst/>
            </a:prstGeom>
            <a:solidFill>
              <a:srgbClr val="387D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24" name="Rectangle 13"/>
            <p:cNvSpPr>
              <a:spLocks noChangeArrowheads="1"/>
            </p:cNvSpPr>
            <p:nvPr/>
          </p:nvSpPr>
          <p:spPr bwMode="auto">
            <a:xfrm>
              <a:off x="505153" y="2826123"/>
              <a:ext cx="120017" cy="61189"/>
            </a:xfrm>
            <a:prstGeom prst="rect">
              <a:avLst/>
            </a:prstGeom>
            <a:noFill/>
            <a:ln w="9525">
              <a:solidFill>
                <a:srgbClr val="6E6E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25" name="Rectangle 14"/>
            <p:cNvSpPr>
              <a:spLocks noChangeArrowheads="1"/>
            </p:cNvSpPr>
            <p:nvPr/>
          </p:nvSpPr>
          <p:spPr bwMode="auto">
            <a:xfrm>
              <a:off x="647420" y="2814191"/>
              <a:ext cx="1955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charset="0"/>
                  <a:ea typeface="Calibri" charset="0"/>
                  <a:cs typeface="Calibri" charset="0"/>
                </a:rPr>
                <a:t>10 -15</a:t>
              </a:r>
              <a:endParaRPr kumimoji="0" lang="en-US" altLang="en-US" sz="600" b="0" i="0" u="none" strike="noStrike" cap="none" normalizeH="0" baseline="0" dirty="0" smtClean="0">
                <a:ln>
                  <a:noFill/>
                </a:ln>
                <a:solidFill>
                  <a:schemeClr val="tx1"/>
                </a:solidFill>
                <a:effectLst/>
                <a:latin typeface="Calibri" charset="0"/>
                <a:ea typeface="Calibri" charset="0"/>
                <a:cs typeface="Calibri" charset="0"/>
              </a:endParaRPr>
            </a:p>
          </p:txBody>
        </p:sp>
        <p:sp>
          <p:nvSpPr>
            <p:cNvPr id="26" name="Rectangle 15"/>
            <p:cNvSpPr>
              <a:spLocks noChangeArrowheads="1"/>
            </p:cNvSpPr>
            <p:nvPr/>
          </p:nvSpPr>
          <p:spPr bwMode="auto">
            <a:xfrm>
              <a:off x="505153" y="2909817"/>
              <a:ext cx="120017" cy="62595"/>
            </a:xfrm>
            <a:prstGeom prst="rect">
              <a:avLst/>
            </a:prstGeom>
            <a:solidFill>
              <a:srgbClr val="518F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27" name="Rectangle 16"/>
            <p:cNvSpPr>
              <a:spLocks noChangeArrowheads="1"/>
            </p:cNvSpPr>
            <p:nvPr/>
          </p:nvSpPr>
          <p:spPr bwMode="auto">
            <a:xfrm>
              <a:off x="505153" y="2909817"/>
              <a:ext cx="120017" cy="62595"/>
            </a:xfrm>
            <a:prstGeom prst="rect">
              <a:avLst/>
            </a:prstGeom>
            <a:noFill/>
            <a:ln w="9525">
              <a:solidFill>
                <a:srgbClr val="6E6E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28" name="Rectangle 17"/>
            <p:cNvSpPr>
              <a:spLocks noChangeArrowheads="1"/>
            </p:cNvSpPr>
            <p:nvPr/>
          </p:nvSpPr>
          <p:spPr bwMode="auto">
            <a:xfrm>
              <a:off x="647420" y="2898588"/>
              <a:ext cx="21320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charset="0"/>
                  <a:ea typeface="Calibri" charset="0"/>
                  <a:cs typeface="Calibri" charset="0"/>
                </a:rPr>
                <a:t>15 - 20</a:t>
              </a:r>
              <a:endParaRPr kumimoji="0" lang="en-US" altLang="en-US" sz="600" b="0" i="0" u="none" strike="noStrike" cap="none" normalizeH="0" baseline="0" dirty="0" smtClean="0">
                <a:ln>
                  <a:noFill/>
                </a:ln>
                <a:solidFill>
                  <a:schemeClr val="tx1"/>
                </a:solidFill>
                <a:effectLst/>
                <a:latin typeface="Calibri" charset="0"/>
                <a:ea typeface="Calibri" charset="0"/>
                <a:cs typeface="Calibri" charset="0"/>
              </a:endParaRPr>
            </a:p>
          </p:txBody>
        </p:sp>
        <p:sp>
          <p:nvSpPr>
            <p:cNvPr id="29" name="Rectangle 18"/>
            <p:cNvSpPr>
              <a:spLocks noChangeArrowheads="1"/>
            </p:cNvSpPr>
            <p:nvPr/>
          </p:nvSpPr>
          <p:spPr bwMode="auto">
            <a:xfrm>
              <a:off x="505153" y="2994215"/>
              <a:ext cx="120017" cy="62595"/>
            </a:xfrm>
            <a:prstGeom prst="rect">
              <a:avLst/>
            </a:prstGeom>
            <a:solidFill>
              <a:srgbClr val="679E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30" name="Rectangle 19"/>
            <p:cNvSpPr>
              <a:spLocks noChangeArrowheads="1"/>
            </p:cNvSpPr>
            <p:nvPr/>
          </p:nvSpPr>
          <p:spPr bwMode="auto">
            <a:xfrm>
              <a:off x="505153" y="2994215"/>
              <a:ext cx="120017" cy="62595"/>
            </a:xfrm>
            <a:prstGeom prst="rect">
              <a:avLst/>
            </a:prstGeom>
            <a:noFill/>
            <a:ln w="9525">
              <a:solidFill>
                <a:srgbClr val="6E6E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31" name="Rectangle 20"/>
            <p:cNvSpPr>
              <a:spLocks noChangeArrowheads="1"/>
            </p:cNvSpPr>
            <p:nvPr/>
          </p:nvSpPr>
          <p:spPr bwMode="auto">
            <a:xfrm>
              <a:off x="647420" y="2982985"/>
              <a:ext cx="21320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Calibri" charset="0"/>
                  <a:ea typeface="Calibri" charset="0"/>
                  <a:cs typeface="Calibri" charset="0"/>
                </a:rPr>
                <a:t>20 - 25</a:t>
              </a:r>
              <a:endParaRPr kumimoji="0" lang="en-US" altLang="en-US" sz="600" b="0" i="0" u="none" strike="noStrike" cap="none" normalizeH="0" baseline="0" smtClean="0">
                <a:ln>
                  <a:noFill/>
                </a:ln>
                <a:solidFill>
                  <a:schemeClr val="tx1"/>
                </a:solidFill>
                <a:effectLst/>
                <a:latin typeface="Calibri" charset="0"/>
                <a:ea typeface="Calibri" charset="0"/>
                <a:cs typeface="Calibri" charset="0"/>
              </a:endParaRPr>
            </a:p>
          </p:txBody>
        </p:sp>
        <p:sp>
          <p:nvSpPr>
            <p:cNvPr id="32" name="Rectangle 21"/>
            <p:cNvSpPr>
              <a:spLocks noChangeArrowheads="1"/>
            </p:cNvSpPr>
            <p:nvPr/>
          </p:nvSpPr>
          <p:spPr bwMode="auto">
            <a:xfrm>
              <a:off x="505153" y="3079316"/>
              <a:ext cx="120017" cy="61892"/>
            </a:xfrm>
            <a:prstGeom prst="rect">
              <a:avLst/>
            </a:prstGeom>
            <a:solidFill>
              <a:srgbClr val="7FAD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33" name="Rectangle 22"/>
            <p:cNvSpPr>
              <a:spLocks noChangeArrowheads="1"/>
            </p:cNvSpPr>
            <p:nvPr/>
          </p:nvSpPr>
          <p:spPr bwMode="auto">
            <a:xfrm>
              <a:off x="505153" y="3079316"/>
              <a:ext cx="120017" cy="61892"/>
            </a:xfrm>
            <a:prstGeom prst="rect">
              <a:avLst/>
            </a:prstGeom>
            <a:noFill/>
            <a:ln w="9525">
              <a:solidFill>
                <a:srgbClr val="6E6E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34" name="Rectangle 23"/>
            <p:cNvSpPr>
              <a:spLocks noChangeArrowheads="1"/>
            </p:cNvSpPr>
            <p:nvPr/>
          </p:nvSpPr>
          <p:spPr bwMode="auto">
            <a:xfrm>
              <a:off x="647420" y="3068087"/>
              <a:ext cx="21320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charset="0"/>
                  <a:ea typeface="Calibri" charset="0"/>
                  <a:cs typeface="Calibri" charset="0"/>
                </a:rPr>
                <a:t>25 - 30</a:t>
              </a:r>
              <a:endParaRPr kumimoji="0" lang="en-US" altLang="en-US" sz="600" b="0" i="0" u="none" strike="noStrike" cap="none" normalizeH="0" baseline="0" dirty="0" smtClean="0">
                <a:ln>
                  <a:noFill/>
                </a:ln>
                <a:solidFill>
                  <a:schemeClr val="tx1"/>
                </a:solidFill>
                <a:effectLst/>
                <a:latin typeface="Calibri" charset="0"/>
                <a:ea typeface="Calibri" charset="0"/>
                <a:cs typeface="Calibri" charset="0"/>
              </a:endParaRPr>
            </a:p>
          </p:txBody>
        </p:sp>
        <p:sp>
          <p:nvSpPr>
            <p:cNvPr id="35" name="Rectangle 24"/>
            <p:cNvSpPr>
              <a:spLocks noChangeArrowheads="1"/>
            </p:cNvSpPr>
            <p:nvPr/>
          </p:nvSpPr>
          <p:spPr bwMode="auto">
            <a:xfrm>
              <a:off x="505153" y="3163714"/>
              <a:ext cx="120017" cy="61892"/>
            </a:xfrm>
            <a:prstGeom prst="rect">
              <a:avLst/>
            </a:prstGeom>
            <a:solidFill>
              <a:srgbClr val="99BF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36" name="Rectangle 25"/>
            <p:cNvSpPr>
              <a:spLocks noChangeArrowheads="1"/>
            </p:cNvSpPr>
            <p:nvPr/>
          </p:nvSpPr>
          <p:spPr bwMode="auto">
            <a:xfrm>
              <a:off x="505153" y="3163714"/>
              <a:ext cx="120017" cy="61892"/>
            </a:xfrm>
            <a:prstGeom prst="rect">
              <a:avLst/>
            </a:prstGeom>
            <a:noFill/>
            <a:ln w="9525">
              <a:solidFill>
                <a:srgbClr val="6E6E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37" name="Rectangle 26"/>
            <p:cNvSpPr>
              <a:spLocks noChangeArrowheads="1"/>
            </p:cNvSpPr>
            <p:nvPr/>
          </p:nvSpPr>
          <p:spPr bwMode="auto">
            <a:xfrm>
              <a:off x="647420" y="3152485"/>
              <a:ext cx="21320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charset="0"/>
                  <a:ea typeface="Calibri" charset="0"/>
                  <a:cs typeface="Calibri" charset="0"/>
                </a:rPr>
                <a:t>30 - 35</a:t>
              </a:r>
              <a:endParaRPr kumimoji="0" lang="en-US" altLang="en-US" sz="600" b="0" i="0" u="none" strike="noStrike" cap="none" normalizeH="0" baseline="0" dirty="0" smtClean="0">
                <a:ln>
                  <a:noFill/>
                </a:ln>
                <a:solidFill>
                  <a:schemeClr val="tx1"/>
                </a:solidFill>
                <a:effectLst/>
                <a:latin typeface="Calibri" charset="0"/>
                <a:ea typeface="Calibri" charset="0"/>
                <a:cs typeface="Calibri" charset="0"/>
              </a:endParaRPr>
            </a:p>
          </p:txBody>
        </p:sp>
        <p:sp>
          <p:nvSpPr>
            <p:cNvPr id="38" name="Rectangle 27"/>
            <p:cNvSpPr>
              <a:spLocks noChangeArrowheads="1"/>
            </p:cNvSpPr>
            <p:nvPr/>
          </p:nvSpPr>
          <p:spPr bwMode="auto">
            <a:xfrm>
              <a:off x="505153" y="3248111"/>
              <a:ext cx="120017" cy="61892"/>
            </a:xfrm>
            <a:prstGeom prst="rect">
              <a:avLst/>
            </a:prstGeom>
            <a:solidFill>
              <a:srgbClr val="B5D1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39" name="Rectangle 28"/>
            <p:cNvSpPr>
              <a:spLocks noChangeArrowheads="1"/>
            </p:cNvSpPr>
            <p:nvPr/>
          </p:nvSpPr>
          <p:spPr bwMode="auto">
            <a:xfrm>
              <a:off x="505153" y="3248111"/>
              <a:ext cx="120017" cy="61892"/>
            </a:xfrm>
            <a:prstGeom prst="rect">
              <a:avLst/>
            </a:prstGeom>
            <a:noFill/>
            <a:ln w="9525">
              <a:solidFill>
                <a:srgbClr val="6E6E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40" name="Rectangle 29"/>
            <p:cNvSpPr>
              <a:spLocks noChangeArrowheads="1"/>
            </p:cNvSpPr>
            <p:nvPr/>
          </p:nvSpPr>
          <p:spPr bwMode="auto">
            <a:xfrm>
              <a:off x="647420" y="3236178"/>
              <a:ext cx="21320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charset="0"/>
                  <a:ea typeface="Calibri" charset="0"/>
                  <a:cs typeface="Calibri" charset="0"/>
                </a:rPr>
                <a:t>35 - 40</a:t>
              </a:r>
              <a:endParaRPr kumimoji="0" lang="en-US" altLang="en-US" sz="600" b="0" i="0" u="none" strike="noStrike" cap="none" normalizeH="0" baseline="0" dirty="0" smtClean="0">
                <a:ln>
                  <a:noFill/>
                </a:ln>
                <a:solidFill>
                  <a:schemeClr val="tx1"/>
                </a:solidFill>
                <a:effectLst/>
                <a:latin typeface="Calibri" charset="0"/>
                <a:ea typeface="Calibri" charset="0"/>
                <a:cs typeface="Calibri" charset="0"/>
              </a:endParaRPr>
            </a:p>
          </p:txBody>
        </p:sp>
        <p:sp>
          <p:nvSpPr>
            <p:cNvPr id="41" name="Rectangle 30"/>
            <p:cNvSpPr>
              <a:spLocks noChangeArrowheads="1"/>
            </p:cNvSpPr>
            <p:nvPr/>
          </p:nvSpPr>
          <p:spPr bwMode="auto">
            <a:xfrm>
              <a:off x="505153" y="3332510"/>
              <a:ext cx="120017" cy="61892"/>
            </a:xfrm>
            <a:prstGeom prst="rect">
              <a:avLst/>
            </a:prstGeom>
            <a:solidFill>
              <a:srgbClr val="D0E3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42" name="Rectangle 31"/>
            <p:cNvSpPr>
              <a:spLocks noChangeArrowheads="1"/>
            </p:cNvSpPr>
            <p:nvPr/>
          </p:nvSpPr>
          <p:spPr bwMode="auto">
            <a:xfrm>
              <a:off x="505153" y="3332510"/>
              <a:ext cx="120017" cy="61892"/>
            </a:xfrm>
            <a:prstGeom prst="rect">
              <a:avLst/>
            </a:prstGeom>
            <a:noFill/>
            <a:ln w="9525">
              <a:solidFill>
                <a:srgbClr val="6E6E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43" name="Rectangle 32"/>
            <p:cNvSpPr>
              <a:spLocks noChangeArrowheads="1"/>
            </p:cNvSpPr>
            <p:nvPr/>
          </p:nvSpPr>
          <p:spPr bwMode="auto">
            <a:xfrm>
              <a:off x="647420" y="3321280"/>
              <a:ext cx="21320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Calibri" charset="0"/>
                  <a:ea typeface="Calibri" charset="0"/>
                  <a:cs typeface="Calibri" charset="0"/>
                </a:rPr>
                <a:t>40 - 45</a:t>
              </a:r>
              <a:endParaRPr kumimoji="0" lang="en-US" altLang="en-US" sz="600" b="0" i="0" u="none" strike="noStrike" cap="none" normalizeH="0" baseline="0" smtClean="0">
                <a:ln>
                  <a:noFill/>
                </a:ln>
                <a:solidFill>
                  <a:schemeClr val="tx1"/>
                </a:solidFill>
                <a:effectLst/>
                <a:latin typeface="Calibri" charset="0"/>
                <a:ea typeface="Calibri" charset="0"/>
                <a:cs typeface="Calibri" charset="0"/>
              </a:endParaRPr>
            </a:p>
          </p:txBody>
        </p:sp>
        <p:sp>
          <p:nvSpPr>
            <p:cNvPr id="44" name="Rectangle 33"/>
            <p:cNvSpPr>
              <a:spLocks noChangeArrowheads="1"/>
            </p:cNvSpPr>
            <p:nvPr/>
          </p:nvSpPr>
          <p:spPr bwMode="auto">
            <a:xfrm>
              <a:off x="505153" y="3416907"/>
              <a:ext cx="120017" cy="62595"/>
            </a:xfrm>
            <a:prstGeom prst="rect">
              <a:avLst/>
            </a:prstGeom>
            <a:solidFill>
              <a:srgbClr val="F1F5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45" name="Rectangle 34"/>
            <p:cNvSpPr>
              <a:spLocks noChangeArrowheads="1"/>
            </p:cNvSpPr>
            <p:nvPr/>
          </p:nvSpPr>
          <p:spPr bwMode="auto">
            <a:xfrm>
              <a:off x="505153" y="3416907"/>
              <a:ext cx="120017" cy="62595"/>
            </a:xfrm>
            <a:prstGeom prst="rect">
              <a:avLst/>
            </a:prstGeom>
            <a:noFill/>
            <a:ln w="9525">
              <a:solidFill>
                <a:srgbClr val="6E6E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46" name="Rectangle 35"/>
            <p:cNvSpPr>
              <a:spLocks noChangeArrowheads="1"/>
            </p:cNvSpPr>
            <p:nvPr/>
          </p:nvSpPr>
          <p:spPr bwMode="auto">
            <a:xfrm>
              <a:off x="647420" y="3405678"/>
              <a:ext cx="21320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Calibri" charset="0"/>
                  <a:ea typeface="Calibri" charset="0"/>
                  <a:cs typeface="Calibri" charset="0"/>
                </a:rPr>
                <a:t>45 - 50</a:t>
              </a:r>
              <a:endParaRPr kumimoji="0" lang="en-US" altLang="en-US" sz="600" b="0" i="0" u="none" strike="noStrike" cap="none" normalizeH="0" baseline="0" smtClean="0">
                <a:ln>
                  <a:noFill/>
                </a:ln>
                <a:solidFill>
                  <a:schemeClr val="tx1"/>
                </a:solidFill>
                <a:effectLst/>
                <a:latin typeface="Calibri" charset="0"/>
                <a:ea typeface="Calibri" charset="0"/>
                <a:cs typeface="Calibri" charset="0"/>
              </a:endParaRPr>
            </a:p>
          </p:txBody>
        </p:sp>
        <p:sp>
          <p:nvSpPr>
            <p:cNvPr id="47" name="Rectangle 36"/>
            <p:cNvSpPr>
              <a:spLocks noChangeArrowheads="1"/>
            </p:cNvSpPr>
            <p:nvPr/>
          </p:nvSpPr>
          <p:spPr bwMode="auto">
            <a:xfrm>
              <a:off x="505153" y="3501305"/>
              <a:ext cx="120017" cy="62595"/>
            </a:xfrm>
            <a:prstGeom prst="rect">
              <a:avLst/>
            </a:prstGeom>
            <a:solidFill>
              <a:srgbClr val="FFF7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48" name="Rectangle 37"/>
            <p:cNvSpPr>
              <a:spLocks noChangeArrowheads="1"/>
            </p:cNvSpPr>
            <p:nvPr/>
          </p:nvSpPr>
          <p:spPr bwMode="auto">
            <a:xfrm>
              <a:off x="505153" y="3501305"/>
              <a:ext cx="120017" cy="62595"/>
            </a:xfrm>
            <a:prstGeom prst="rect">
              <a:avLst/>
            </a:prstGeom>
            <a:noFill/>
            <a:ln w="9525">
              <a:solidFill>
                <a:srgbClr val="6E6E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49" name="Rectangle 38"/>
            <p:cNvSpPr>
              <a:spLocks noChangeArrowheads="1"/>
            </p:cNvSpPr>
            <p:nvPr/>
          </p:nvSpPr>
          <p:spPr bwMode="auto">
            <a:xfrm>
              <a:off x="647420" y="3490076"/>
              <a:ext cx="21320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Calibri" charset="0"/>
                  <a:ea typeface="Calibri" charset="0"/>
                  <a:cs typeface="Calibri" charset="0"/>
                </a:rPr>
                <a:t>50 - 55</a:t>
              </a:r>
              <a:endParaRPr kumimoji="0" lang="en-US" altLang="en-US" sz="600" b="0" i="0" u="none" strike="noStrike" cap="none" normalizeH="0" baseline="0" smtClean="0">
                <a:ln>
                  <a:noFill/>
                </a:ln>
                <a:solidFill>
                  <a:schemeClr val="tx1"/>
                </a:solidFill>
                <a:effectLst/>
                <a:latin typeface="Calibri" charset="0"/>
                <a:ea typeface="Calibri" charset="0"/>
                <a:cs typeface="Calibri" charset="0"/>
              </a:endParaRPr>
            </a:p>
          </p:txBody>
        </p:sp>
        <p:sp>
          <p:nvSpPr>
            <p:cNvPr id="50" name="Rectangle 39"/>
            <p:cNvSpPr>
              <a:spLocks noChangeArrowheads="1"/>
            </p:cNvSpPr>
            <p:nvPr/>
          </p:nvSpPr>
          <p:spPr bwMode="auto">
            <a:xfrm>
              <a:off x="505153" y="3585702"/>
              <a:ext cx="120017" cy="61892"/>
            </a:xfrm>
            <a:prstGeom prst="rect">
              <a:avLst/>
            </a:prstGeom>
            <a:solidFill>
              <a:srgbClr val="FFE1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51" name="Rectangle 40"/>
            <p:cNvSpPr>
              <a:spLocks noChangeArrowheads="1"/>
            </p:cNvSpPr>
            <p:nvPr/>
          </p:nvSpPr>
          <p:spPr bwMode="auto">
            <a:xfrm>
              <a:off x="505153" y="3585702"/>
              <a:ext cx="120017" cy="61892"/>
            </a:xfrm>
            <a:prstGeom prst="rect">
              <a:avLst/>
            </a:prstGeom>
            <a:noFill/>
            <a:ln w="9525">
              <a:solidFill>
                <a:srgbClr val="6E6E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52" name="Rectangle 41"/>
            <p:cNvSpPr>
              <a:spLocks noChangeArrowheads="1"/>
            </p:cNvSpPr>
            <p:nvPr/>
          </p:nvSpPr>
          <p:spPr bwMode="auto">
            <a:xfrm>
              <a:off x="647420" y="3575176"/>
              <a:ext cx="21320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Calibri" charset="0"/>
                  <a:ea typeface="Calibri" charset="0"/>
                  <a:cs typeface="Calibri" charset="0"/>
                </a:rPr>
                <a:t>55 - 60</a:t>
              </a:r>
              <a:endParaRPr kumimoji="0" lang="en-US" altLang="en-US" sz="600" b="0" i="0" u="none" strike="noStrike" cap="none" normalizeH="0" baseline="0" smtClean="0">
                <a:ln>
                  <a:noFill/>
                </a:ln>
                <a:solidFill>
                  <a:schemeClr val="tx1"/>
                </a:solidFill>
                <a:effectLst/>
                <a:latin typeface="Calibri" charset="0"/>
                <a:ea typeface="Calibri" charset="0"/>
                <a:cs typeface="Calibri" charset="0"/>
              </a:endParaRPr>
            </a:p>
          </p:txBody>
        </p:sp>
        <p:sp>
          <p:nvSpPr>
            <p:cNvPr id="53" name="Rectangle 42"/>
            <p:cNvSpPr>
              <a:spLocks noChangeArrowheads="1"/>
            </p:cNvSpPr>
            <p:nvPr/>
          </p:nvSpPr>
          <p:spPr bwMode="auto">
            <a:xfrm>
              <a:off x="505153" y="3670803"/>
              <a:ext cx="120017" cy="61892"/>
            </a:xfrm>
            <a:prstGeom prst="rect">
              <a:avLst/>
            </a:prstGeom>
            <a:solidFill>
              <a:srgbClr val="FFCC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54" name="Rectangle 43"/>
            <p:cNvSpPr>
              <a:spLocks noChangeArrowheads="1"/>
            </p:cNvSpPr>
            <p:nvPr/>
          </p:nvSpPr>
          <p:spPr bwMode="auto">
            <a:xfrm>
              <a:off x="505153" y="3670803"/>
              <a:ext cx="120017" cy="61892"/>
            </a:xfrm>
            <a:prstGeom prst="rect">
              <a:avLst/>
            </a:prstGeom>
            <a:noFill/>
            <a:ln w="9525">
              <a:solidFill>
                <a:srgbClr val="6E6E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55" name="Rectangle 44"/>
            <p:cNvSpPr>
              <a:spLocks noChangeArrowheads="1"/>
            </p:cNvSpPr>
            <p:nvPr/>
          </p:nvSpPr>
          <p:spPr bwMode="auto">
            <a:xfrm>
              <a:off x="647420" y="3658871"/>
              <a:ext cx="21320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Calibri" charset="0"/>
                  <a:ea typeface="Calibri" charset="0"/>
                  <a:cs typeface="Calibri" charset="0"/>
                </a:rPr>
                <a:t>60 - 65</a:t>
              </a:r>
              <a:endParaRPr kumimoji="0" lang="en-US" altLang="en-US" sz="600" b="0" i="0" u="none" strike="noStrike" cap="none" normalizeH="0" baseline="0" smtClean="0">
                <a:ln>
                  <a:noFill/>
                </a:ln>
                <a:solidFill>
                  <a:schemeClr val="tx1"/>
                </a:solidFill>
                <a:effectLst/>
                <a:latin typeface="Calibri" charset="0"/>
                <a:ea typeface="Calibri" charset="0"/>
                <a:cs typeface="Calibri" charset="0"/>
              </a:endParaRPr>
            </a:p>
          </p:txBody>
        </p:sp>
        <p:sp>
          <p:nvSpPr>
            <p:cNvPr id="56" name="Rectangle 45"/>
            <p:cNvSpPr>
              <a:spLocks noChangeArrowheads="1"/>
            </p:cNvSpPr>
            <p:nvPr/>
          </p:nvSpPr>
          <p:spPr bwMode="auto">
            <a:xfrm>
              <a:off x="505153" y="3754498"/>
              <a:ext cx="120017" cy="62595"/>
            </a:xfrm>
            <a:prstGeom prst="rect">
              <a:avLst/>
            </a:prstGeom>
            <a:solidFill>
              <a:srgbClr val="FFB3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57" name="Rectangle 46"/>
            <p:cNvSpPr>
              <a:spLocks noChangeArrowheads="1"/>
            </p:cNvSpPr>
            <p:nvPr/>
          </p:nvSpPr>
          <p:spPr bwMode="auto">
            <a:xfrm>
              <a:off x="505153" y="3754498"/>
              <a:ext cx="120017" cy="62595"/>
            </a:xfrm>
            <a:prstGeom prst="rect">
              <a:avLst/>
            </a:prstGeom>
            <a:noFill/>
            <a:ln w="9525">
              <a:solidFill>
                <a:srgbClr val="6E6E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58" name="Rectangle 47"/>
            <p:cNvSpPr>
              <a:spLocks noChangeArrowheads="1"/>
            </p:cNvSpPr>
            <p:nvPr/>
          </p:nvSpPr>
          <p:spPr bwMode="auto">
            <a:xfrm>
              <a:off x="647420" y="3743268"/>
              <a:ext cx="21320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Calibri" charset="0"/>
                  <a:ea typeface="Calibri" charset="0"/>
                  <a:cs typeface="Calibri" charset="0"/>
                </a:rPr>
                <a:t>65 - 70</a:t>
              </a:r>
              <a:endParaRPr kumimoji="0" lang="en-US" altLang="en-US" sz="600" b="0" i="0" u="none" strike="noStrike" cap="none" normalizeH="0" baseline="0" smtClean="0">
                <a:ln>
                  <a:noFill/>
                </a:ln>
                <a:solidFill>
                  <a:schemeClr val="tx1"/>
                </a:solidFill>
                <a:effectLst/>
                <a:latin typeface="Calibri" charset="0"/>
                <a:ea typeface="Calibri" charset="0"/>
                <a:cs typeface="Calibri" charset="0"/>
              </a:endParaRPr>
            </a:p>
          </p:txBody>
        </p:sp>
        <p:sp>
          <p:nvSpPr>
            <p:cNvPr id="59" name="Rectangle 48"/>
            <p:cNvSpPr>
              <a:spLocks noChangeArrowheads="1"/>
            </p:cNvSpPr>
            <p:nvPr/>
          </p:nvSpPr>
          <p:spPr bwMode="auto">
            <a:xfrm>
              <a:off x="505153" y="3838895"/>
              <a:ext cx="120017" cy="62595"/>
            </a:xfrm>
            <a:prstGeom prst="rect">
              <a:avLst/>
            </a:prstGeom>
            <a:solidFill>
              <a:srgbClr val="FFA2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60" name="Rectangle 49"/>
            <p:cNvSpPr>
              <a:spLocks noChangeArrowheads="1"/>
            </p:cNvSpPr>
            <p:nvPr/>
          </p:nvSpPr>
          <p:spPr bwMode="auto">
            <a:xfrm>
              <a:off x="505153" y="3838895"/>
              <a:ext cx="120017" cy="62595"/>
            </a:xfrm>
            <a:prstGeom prst="rect">
              <a:avLst/>
            </a:prstGeom>
            <a:noFill/>
            <a:ln w="9525">
              <a:solidFill>
                <a:srgbClr val="6E6E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61" name="Rectangle 50"/>
            <p:cNvSpPr>
              <a:spLocks noChangeArrowheads="1"/>
            </p:cNvSpPr>
            <p:nvPr/>
          </p:nvSpPr>
          <p:spPr bwMode="auto">
            <a:xfrm>
              <a:off x="647420" y="3828370"/>
              <a:ext cx="21320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Calibri" charset="0"/>
                  <a:ea typeface="Calibri" charset="0"/>
                  <a:cs typeface="Calibri" charset="0"/>
                </a:rPr>
                <a:t>70 - 75</a:t>
              </a:r>
              <a:endParaRPr kumimoji="0" lang="en-US" altLang="en-US" sz="600" b="0" i="0" u="none" strike="noStrike" cap="none" normalizeH="0" baseline="0" smtClean="0">
                <a:ln>
                  <a:noFill/>
                </a:ln>
                <a:solidFill>
                  <a:schemeClr val="tx1"/>
                </a:solidFill>
                <a:effectLst/>
                <a:latin typeface="Calibri" charset="0"/>
                <a:ea typeface="Calibri" charset="0"/>
                <a:cs typeface="Calibri" charset="0"/>
              </a:endParaRPr>
            </a:p>
          </p:txBody>
        </p:sp>
        <p:sp>
          <p:nvSpPr>
            <p:cNvPr id="62" name="Rectangle 51"/>
            <p:cNvSpPr>
              <a:spLocks noChangeArrowheads="1"/>
            </p:cNvSpPr>
            <p:nvPr/>
          </p:nvSpPr>
          <p:spPr bwMode="auto">
            <a:xfrm>
              <a:off x="505153" y="3923996"/>
              <a:ext cx="120017" cy="61892"/>
            </a:xfrm>
            <a:prstGeom prst="rect">
              <a:avLst/>
            </a:prstGeom>
            <a:solidFill>
              <a:srgbClr val="FF88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63" name="Rectangle 52"/>
            <p:cNvSpPr>
              <a:spLocks noChangeArrowheads="1"/>
            </p:cNvSpPr>
            <p:nvPr/>
          </p:nvSpPr>
          <p:spPr bwMode="auto">
            <a:xfrm>
              <a:off x="505153" y="3923996"/>
              <a:ext cx="120017" cy="61892"/>
            </a:xfrm>
            <a:prstGeom prst="rect">
              <a:avLst/>
            </a:prstGeom>
            <a:noFill/>
            <a:ln w="9525">
              <a:solidFill>
                <a:srgbClr val="6E6E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64" name="Rectangle 53"/>
            <p:cNvSpPr>
              <a:spLocks noChangeArrowheads="1"/>
            </p:cNvSpPr>
            <p:nvPr/>
          </p:nvSpPr>
          <p:spPr bwMode="auto">
            <a:xfrm>
              <a:off x="647420" y="3912767"/>
              <a:ext cx="21320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Calibri" charset="0"/>
                  <a:ea typeface="Calibri" charset="0"/>
                  <a:cs typeface="Calibri" charset="0"/>
                </a:rPr>
                <a:t>75 - 80</a:t>
              </a:r>
              <a:endParaRPr kumimoji="0" lang="en-US" altLang="en-US" sz="600" b="0" i="0" u="none" strike="noStrike" cap="none" normalizeH="0" baseline="0" smtClean="0">
                <a:ln>
                  <a:noFill/>
                </a:ln>
                <a:solidFill>
                  <a:schemeClr val="tx1"/>
                </a:solidFill>
                <a:effectLst/>
                <a:latin typeface="Calibri" charset="0"/>
                <a:ea typeface="Calibri" charset="0"/>
                <a:cs typeface="Calibri" charset="0"/>
              </a:endParaRPr>
            </a:p>
          </p:txBody>
        </p:sp>
        <p:sp>
          <p:nvSpPr>
            <p:cNvPr id="65" name="Rectangle 54"/>
            <p:cNvSpPr>
              <a:spLocks noChangeArrowheads="1"/>
            </p:cNvSpPr>
            <p:nvPr/>
          </p:nvSpPr>
          <p:spPr bwMode="auto">
            <a:xfrm>
              <a:off x="505153" y="4008394"/>
              <a:ext cx="120017" cy="62595"/>
            </a:xfrm>
            <a:prstGeom prst="rect">
              <a:avLst/>
            </a:prstGeom>
            <a:solidFill>
              <a:srgbClr val="FF73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66" name="Rectangle 55"/>
            <p:cNvSpPr>
              <a:spLocks noChangeArrowheads="1"/>
            </p:cNvSpPr>
            <p:nvPr/>
          </p:nvSpPr>
          <p:spPr bwMode="auto">
            <a:xfrm>
              <a:off x="505153" y="4008394"/>
              <a:ext cx="120017" cy="62595"/>
            </a:xfrm>
            <a:prstGeom prst="rect">
              <a:avLst/>
            </a:prstGeom>
            <a:noFill/>
            <a:ln w="9525">
              <a:solidFill>
                <a:srgbClr val="6E6E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67" name="Rectangle 56"/>
            <p:cNvSpPr>
              <a:spLocks noChangeArrowheads="1"/>
            </p:cNvSpPr>
            <p:nvPr/>
          </p:nvSpPr>
          <p:spPr bwMode="auto">
            <a:xfrm>
              <a:off x="647420" y="3997165"/>
              <a:ext cx="21320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Calibri" charset="0"/>
                  <a:ea typeface="Calibri" charset="0"/>
                  <a:cs typeface="Calibri" charset="0"/>
                </a:rPr>
                <a:t>80 - 85</a:t>
              </a:r>
              <a:endParaRPr kumimoji="0" lang="en-US" altLang="en-US" sz="600" b="0" i="0" u="none" strike="noStrike" cap="none" normalizeH="0" baseline="0" smtClean="0">
                <a:ln>
                  <a:noFill/>
                </a:ln>
                <a:solidFill>
                  <a:schemeClr val="tx1"/>
                </a:solidFill>
                <a:effectLst/>
                <a:latin typeface="Calibri" charset="0"/>
                <a:ea typeface="Calibri" charset="0"/>
                <a:cs typeface="Calibri" charset="0"/>
              </a:endParaRPr>
            </a:p>
          </p:txBody>
        </p:sp>
        <p:sp>
          <p:nvSpPr>
            <p:cNvPr id="68" name="Rectangle 57"/>
            <p:cNvSpPr>
              <a:spLocks noChangeArrowheads="1"/>
            </p:cNvSpPr>
            <p:nvPr/>
          </p:nvSpPr>
          <p:spPr bwMode="auto">
            <a:xfrm>
              <a:off x="505153" y="4092792"/>
              <a:ext cx="120017" cy="61892"/>
            </a:xfrm>
            <a:prstGeom prst="rect">
              <a:avLst/>
            </a:prstGeom>
            <a:solidFill>
              <a:srgbClr val="FF59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69" name="Rectangle 58"/>
            <p:cNvSpPr>
              <a:spLocks noChangeArrowheads="1"/>
            </p:cNvSpPr>
            <p:nvPr/>
          </p:nvSpPr>
          <p:spPr bwMode="auto">
            <a:xfrm>
              <a:off x="505153" y="4092792"/>
              <a:ext cx="120017" cy="61892"/>
            </a:xfrm>
            <a:prstGeom prst="rect">
              <a:avLst/>
            </a:prstGeom>
            <a:noFill/>
            <a:ln w="9525">
              <a:solidFill>
                <a:srgbClr val="6E6E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70" name="Rectangle 59"/>
            <p:cNvSpPr>
              <a:spLocks noChangeArrowheads="1"/>
            </p:cNvSpPr>
            <p:nvPr/>
          </p:nvSpPr>
          <p:spPr bwMode="auto">
            <a:xfrm>
              <a:off x="647420" y="4081563"/>
              <a:ext cx="21320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Calibri" charset="0"/>
                  <a:ea typeface="Calibri" charset="0"/>
                  <a:cs typeface="Calibri" charset="0"/>
                </a:rPr>
                <a:t>85 - 90</a:t>
              </a:r>
              <a:endParaRPr kumimoji="0" lang="en-US" altLang="en-US" sz="600" b="0" i="0" u="none" strike="noStrike" cap="none" normalizeH="0" baseline="0" smtClean="0">
                <a:ln>
                  <a:noFill/>
                </a:ln>
                <a:solidFill>
                  <a:schemeClr val="tx1"/>
                </a:solidFill>
                <a:effectLst/>
                <a:latin typeface="Calibri" charset="0"/>
                <a:ea typeface="Calibri" charset="0"/>
                <a:cs typeface="Calibri" charset="0"/>
              </a:endParaRPr>
            </a:p>
          </p:txBody>
        </p:sp>
        <p:sp>
          <p:nvSpPr>
            <p:cNvPr id="71" name="Rectangle 60"/>
            <p:cNvSpPr>
              <a:spLocks noChangeArrowheads="1"/>
            </p:cNvSpPr>
            <p:nvPr/>
          </p:nvSpPr>
          <p:spPr bwMode="auto">
            <a:xfrm>
              <a:off x="505153" y="4177189"/>
              <a:ext cx="120017" cy="61892"/>
            </a:xfrm>
            <a:prstGeom prst="rect">
              <a:avLst/>
            </a:prstGeom>
            <a:solidFill>
              <a:srgbClr val="FF44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72" name="Rectangle 61"/>
            <p:cNvSpPr>
              <a:spLocks noChangeArrowheads="1"/>
            </p:cNvSpPr>
            <p:nvPr/>
          </p:nvSpPr>
          <p:spPr bwMode="auto">
            <a:xfrm>
              <a:off x="505153" y="4177189"/>
              <a:ext cx="120017" cy="61892"/>
            </a:xfrm>
            <a:prstGeom prst="rect">
              <a:avLst/>
            </a:prstGeom>
            <a:noFill/>
            <a:ln w="9525">
              <a:solidFill>
                <a:srgbClr val="6E6E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73" name="Rectangle 62"/>
            <p:cNvSpPr>
              <a:spLocks noChangeArrowheads="1"/>
            </p:cNvSpPr>
            <p:nvPr/>
          </p:nvSpPr>
          <p:spPr bwMode="auto">
            <a:xfrm>
              <a:off x="647420" y="4165959"/>
              <a:ext cx="21320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Calibri" charset="0"/>
                  <a:ea typeface="Calibri" charset="0"/>
                  <a:cs typeface="Calibri" charset="0"/>
                </a:rPr>
                <a:t>90 - 95</a:t>
              </a:r>
              <a:endParaRPr kumimoji="0" lang="en-US" altLang="en-US" sz="600" b="0" i="0" u="none" strike="noStrike" cap="none" normalizeH="0" baseline="0" smtClean="0">
                <a:ln>
                  <a:noFill/>
                </a:ln>
                <a:solidFill>
                  <a:schemeClr val="tx1"/>
                </a:solidFill>
                <a:effectLst/>
                <a:latin typeface="Calibri" charset="0"/>
                <a:ea typeface="Calibri" charset="0"/>
                <a:cs typeface="Calibri" charset="0"/>
              </a:endParaRPr>
            </a:p>
          </p:txBody>
        </p:sp>
        <p:sp>
          <p:nvSpPr>
            <p:cNvPr id="74" name="Rectangle 63"/>
            <p:cNvSpPr>
              <a:spLocks noChangeArrowheads="1"/>
            </p:cNvSpPr>
            <p:nvPr/>
          </p:nvSpPr>
          <p:spPr bwMode="auto">
            <a:xfrm>
              <a:off x="505153" y="4261587"/>
              <a:ext cx="120017" cy="62595"/>
            </a:xfrm>
            <a:prstGeom prst="rect">
              <a:avLst/>
            </a:prstGeom>
            <a:solidFill>
              <a:srgbClr val="FF26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75" name="Rectangle 64"/>
            <p:cNvSpPr>
              <a:spLocks noChangeArrowheads="1"/>
            </p:cNvSpPr>
            <p:nvPr/>
          </p:nvSpPr>
          <p:spPr bwMode="auto">
            <a:xfrm>
              <a:off x="505153" y="4261587"/>
              <a:ext cx="120017" cy="62595"/>
            </a:xfrm>
            <a:prstGeom prst="rect">
              <a:avLst/>
            </a:prstGeom>
            <a:noFill/>
            <a:ln w="9525">
              <a:solidFill>
                <a:srgbClr val="6E6E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76" name="Rectangle 65"/>
            <p:cNvSpPr>
              <a:spLocks noChangeArrowheads="1"/>
            </p:cNvSpPr>
            <p:nvPr/>
          </p:nvSpPr>
          <p:spPr bwMode="auto">
            <a:xfrm>
              <a:off x="647420" y="4250358"/>
              <a:ext cx="25167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charset="0"/>
                  <a:ea typeface="Calibri" charset="0"/>
                  <a:cs typeface="Calibri" charset="0"/>
                </a:rPr>
                <a:t>95 - 100</a:t>
              </a:r>
              <a:endParaRPr kumimoji="0" lang="en-US" altLang="en-US" sz="600" b="0" i="0" u="none" strike="noStrike" cap="none" normalizeH="0" baseline="0" dirty="0" smtClean="0">
                <a:ln>
                  <a:noFill/>
                </a:ln>
                <a:solidFill>
                  <a:schemeClr val="tx1"/>
                </a:solidFill>
                <a:effectLst/>
                <a:latin typeface="Calibri" charset="0"/>
                <a:ea typeface="Calibri" charset="0"/>
                <a:cs typeface="Calibri" charset="0"/>
              </a:endParaRPr>
            </a:p>
          </p:txBody>
        </p:sp>
        <p:sp>
          <p:nvSpPr>
            <p:cNvPr id="77" name="Rectangle 66"/>
            <p:cNvSpPr>
              <a:spLocks noChangeArrowheads="1"/>
            </p:cNvSpPr>
            <p:nvPr/>
          </p:nvSpPr>
          <p:spPr bwMode="auto">
            <a:xfrm>
              <a:off x="505153" y="4350908"/>
              <a:ext cx="120017" cy="62595"/>
            </a:xfrm>
            <a:prstGeom prst="rect">
              <a:avLst/>
            </a:prstGeom>
            <a:solidFill>
              <a:srgbClr val="DBCCA6"/>
            </a:solidFill>
            <a:ln w="9525">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78" name="Rectangle 67"/>
            <p:cNvSpPr>
              <a:spLocks noChangeArrowheads="1"/>
            </p:cNvSpPr>
            <p:nvPr/>
          </p:nvSpPr>
          <p:spPr bwMode="auto">
            <a:xfrm>
              <a:off x="647420" y="4339679"/>
              <a:ext cx="35105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Calibri" charset="0"/>
                  <a:ea typeface="Calibri" charset="0"/>
                  <a:cs typeface="Calibri" charset="0"/>
                </a:rPr>
                <a:t>Non-Forest</a:t>
              </a:r>
              <a:endParaRPr kumimoji="0" lang="en-US" altLang="en-US" sz="600" b="0" i="0" u="none" strike="noStrike" cap="none" normalizeH="0" baseline="0" dirty="0" smtClean="0">
                <a:ln>
                  <a:noFill/>
                </a:ln>
                <a:solidFill>
                  <a:schemeClr val="tx1"/>
                </a:solidFill>
                <a:effectLst/>
                <a:latin typeface="Calibri" charset="0"/>
                <a:ea typeface="Calibri" charset="0"/>
                <a:cs typeface="Calibri" charset="0"/>
              </a:endParaRPr>
            </a:p>
          </p:txBody>
        </p:sp>
        <p:sp>
          <p:nvSpPr>
            <p:cNvPr id="79" name="Rectangle 68"/>
            <p:cNvSpPr>
              <a:spLocks noChangeArrowheads="1"/>
            </p:cNvSpPr>
            <p:nvPr/>
          </p:nvSpPr>
          <p:spPr bwMode="auto">
            <a:xfrm>
              <a:off x="505153" y="4435306"/>
              <a:ext cx="120017" cy="62595"/>
            </a:xfrm>
            <a:prstGeom prst="rect">
              <a:avLst/>
            </a:prstGeom>
            <a:solidFill>
              <a:srgbClr val="4E4E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80" name="Rectangle 69"/>
            <p:cNvSpPr>
              <a:spLocks noChangeArrowheads="1"/>
            </p:cNvSpPr>
            <p:nvPr/>
          </p:nvSpPr>
          <p:spPr bwMode="auto">
            <a:xfrm>
              <a:off x="647420" y="4424780"/>
              <a:ext cx="20999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Calibri" charset="0"/>
                  <a:ea typeface="Calibri" charset="0"/>
                  <a:cs typeface="Calibri" charset="0"/>
                </a:rPr>
                <a:t>Clouds</a:t>
              </a:r>
              <a:endParaRPr kumimoji="0" lang="en-US" altLang="en-US" sz="600" b="0" i="0" u="none" strike="noStrike" cap="none" normalizeH="0" baseline="0" smtClean="0">
                <a:ln>
                  <a:noFill/>
                </a:ln>
                <a:solidFill>
                  <a:schemeClr val="tx1"/>
                </a:solidFill>
                <a:effectLst/>
                <a:latin typeface="Calibri" charset="0"/>
                <a:ea typeface="Calibri" charset="0"/>
                <a:cs typeface="Calibri" charset="0"/>
              </a:endParaRPr>
            </a:p>
          </p:txBody>
        </p:sp>
        <p:cxnSp>
          <p:nvCxnSpPr>
            <p:cNvPr id="83" name="Straight Arrow Connector 82"/>
            <p:cNvCxnSpPr/>
            <p:nvPr/>
          </p:nvCxnSpPr>
          <p:spPr>
            <a:xfrm>
              <a:off x="395948" y="2750153"/>
              <a:ext cx="0" cy="1498903"/>
            </a:xfrm>
            <a:prstGeom prst="straightConnector1">
              <a:avLst/>
            </a:prstGeom>
            <a:ln w="158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4" name="Rectangle 9"/>
            <p:cNvSpPr>
              <a:spLocks noChangeArrowheads="1"/>
            </p:cNvSpPr>
            <p:nvPr/>
          </p:nvSpPr>
          <p:spPr bwMode="auto">
            <a:xfrm>
              <a:off x="324849" y="2653108"/>
              <a:ext cx="16831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i="0" u="none" strike="noStrike" cap="none" normalizeH="0" baseline="0" dirty="0" smtClean="0">
                  <a:ln>
                    <a:noFill/>
                  </a:ln>
                  <a:solidFill>
                    <a:srgbClr val="000000"/>
                  </a:solidFill>
                  <a:effectLst/>
                  <a:latin typeface="Calibri" charset="0"/>
                  <a:ea typeface="Calibri" charset="0"/>
                  <a:cs typeface="Calibri" charset="0"/>
                </a:rPr>
                <a:t>ECM</a:t>
              </a:r>
              <a:endParaRPr kumimoji="0" lang="en-US" altLang="en-US" sz="700" i="0" u="none" strike="noStrike" cap="none" normalizeH="0" baseline="0" dirty="0" smtClean="0">
                <a:ln>
                  <a:noFill/>
                </a:ln>
                <a:solidFill>
                  <a:schemeClr val="tx1"/>
                </a:solidFill>
                <a:effectLst/>
                <a:latin typeface="Calibri" charset="0"/>
                <a:ea typeface="Calibri" charset="0"/>
                <a:cs typeface="Calibri" charset="0"/>
              </a:endParaRPr>
            </a:p>
          </p:txBody>
        </p:sp>
        <p:sp>
          <p:nvSpPr>
            <p:cNvPr id="85" name="Rectangle 9"/>
            <p:cNvSpPr>
              <a:spLocks noChangeArrowheads="1"/>
            </p:cNvSpPr>
            <p:nvPr/>
          </p:nvSpPr>
          <p:spPr bwMode="auto">
            <a:xfrm>
              <a:off x="346635" y="4261587"/>
              <a:ext cx="12824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i="0" u="none" strike="noStrike" cap="none" normalizeH="0" baseline="0" dirty="0" smtClean="0">
                  <a:ln>
                    <a:noFill/>
                  </a:ln>
                  <a:solidFill>
                    <a:srgbClr val="000000"/>
                  </a:solidFill>
                  <a:effectLst/>
                  <a:latin typeface="Calibri" charset="0"/>
                  <a:ea typeface="Calibri" charset="0"/>
                  <a:cs typeface="Calibri" charset="0"/>
                </a:rPr>
                <a:t>AM</a:t>
              </a:r>
              <a:endParaRPr kumimoji="0" lang="en-US" altLang="en-US" sz="700" i="0" u="none" strike="noStrike" cap="none" normalizeH="0" baseline="0" dirty="0" smtClean="0">
                <a:ln>
                  <a:noFill/>
                </a:ln>
                <a:solidFill>
                  <a:schemeClr val="tx1"/>
                </a:solidFill>
                <a:effectLst/>
                <a:latin typeface="Calibri" charset="0"/>
                <a:ea typeface="Calibri" charset="0"/>
                <a:cs typeface="Calibri" charset="0"/>
              </a:endParaRPr>
            </a:p>
          </p:txBody>
        </p:sp>
      </p:grpSp>
      <p:sp>
        <p:nvSpPr>
          <p:cNvPr id="89" name="TextBox 88"/>
          <p:cNvSpPr txBox="1"/>
          <p:nvPr/>
        </p:nvSpPr>
        <p:spPr>
          <a:xfrm>
            <a:off x="2362200" y="1238786"/>
            <a:ext cx="1758899" cy="1169551"/>
          </a:xfrm>
          <a:prstGeom prst="rect">
            <a:avLst/>
          </a:prstGeom>
          <a:noFill/>
        </p:spPr>
        <p:txBody>
          <a:bodyPr wrap="square" rtlCol="0">
            <a:spAutoFit/>
          </a:bodyPr>
          <a:lstStyle/>
          <a:p>
            <a:r>
              <a:rPr lang="en-US" sz="1400" cap="all" spc="150" dirty="0" smtClean="0">
                <a:solidFill>
                  <a:schemeClr val="bg1"/>
                </a:solidFill>
                <a:latin typeface="Arial" panose="020B0604020202020204" pitchFamily="34" charset="0"/>
                <a:cs typeface="Arial" panose="020B0604020202020204" pitchFamily="34" charset="0"/>
              </a:rPr>
              <a:t>Mycorrhizal fungi </a:t>
            </a:r>
          </a:p>
          <a:p>
            <a:r>
              <a:rPr lang="en-US" sz="1400" cap="all" spc="150" dirty="0" smtClean="0">
                <a:solidFill>
                  <a:schemeClr val="bg1"/>
                </a:solidFill>
                <a:latin typeface="Arial" panose="020B0604020202020204" pitchFamily="34" charset="0"/>
                <a:cs typeface="Arial" panose="020B0604020202020204" pitchFamily="34" charset="0"/>
              </a:rPr>
              <a:t>associating with </a:t>
            </a:r>
          </a:p>
          <a:p>
            <a:r>
              <a:rPr lang="en-US" sz="1400" cap="all" spc="150" dirty="0" smtClean="0">
                <a:solidFill>
                  <a:schemeClr val="bg1"/>
                </a:solidFill>
                <a:latin typeface="Arial" panose="020B0604020202020204" pitchFamily="34" charset="0"/>
                <a:cs typeface="Arial" panose="020B0604020202020204" pitchFamily="34" charset="0"/>
              </a:rPr>
              <a:t>plant roots</a:t>
            </a:r>
            <a:endParaRPr lang="en-US" sz="1400" cap="all" spc="150" dirty="0">
              <a:solidFill>
                <a:schemeClr val="bg1"/>
              </a:solidFill>
              <a:latin typeface="Arial" panose="020B0604020202020204" pitchFamily="34" charset="0"/>
              <a:cs typeface="Arial" panose="020B0604020202020204" pitchFamily="34" charset="0"/>
            </a:endParaRPr>
          </a:p>
        </p:txBody>
      </p:sp>
      <p:sp>
        <p:nvSpPr>
          <p:cNvPr id="90" name="TextBox 89"/>
          <p:cNvSpPr txBox="1"/>
          <p:nvPr/>
        </p:nvSpPr>
        <p:spPr>
          <a:xfrm>
            <a:off x="55371" y="4907500"/>
            <a:ext cx="4165905" cy="738664"/>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Above: </a:t>
            </a:r>
            <a:r>
              <a:rPr lang="en-US" sz="1400" dirty="0">
                <a:latin typeface="Arial" panose="020B0604020202020204" pitchFamily="34" charset="0"/>
                <a:cs typeface="Arial" panose="020B0604020202020204" pitchFamily="34" charset="0"/>
              </a:rPr>
              <a:t>Landsat scene coverage of </a:t>
            </a:r>
            <a:r>
              <a:rPr lang="en-US" sz="1400" dirty="0" err="1">
                <a:latin typeface="Arial" panose="020B0604020202020204" pitchFamily="34" charset="0"/>
                <a:cs typeface="Arial" panose="020B0604020202020204" pitchFamily="34" charset="0"/>
              </a:rPr>
              <a:t>mycorrhizal</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composition in 1 of 4 study sites, the Smithsonian Conservation Biology Institute area in Virginia. </a:t>
            </a:r>
            <a:endParaRPr lang="en-US" sz="1400" dirty="0">
              <a:latin typeface="Arial" panose="020B0604020202020204" pitchFamily="34" charset="0"/>
              <a:cs typeface="Arial" panose="020B0604020202020204" pitchFamily="34" charset="0"/>
            </a:endParaRPr>
          </a:p>
        </p:txBody>
      </p:sp>
      <p:sp>
        <p:nvSpPr>
          <p:cNvPr id="2" name="TextBox 1"/>
          <p:cNvSpPr txBox="1"/>
          <p:nvPr/>
        </p:nvSpPr>
        <p:spPr>
          <a:xfrm>
            <a:off x="505153" y="609600"/>
            <a:ext cx="8638847" cy="523220"/>
          </a:xfrm>
          <a:prstGeom prst="rect">
            <a:avLst/>
          </a:prstGeom>
          <a:noFill/>
        </p:spPr>
        <p:txBody>
          <a:bodyPr wrap="square" rtlCol="0">
            <a:spAutoFit/>
          </a:bodyPr>
          <a:lstStyle/>
          <a:p>
            <a:pPr algn="ctr"/>
            <a:r>
              <a:rPr lang="en-US" sz="1400" dirty="0">
                <a:solidFill>
                  <a:schemeClr val="tx1">
                    <a:lumMod val="75000"/>
                    <a:lumOff val="25000"/>
                  </a:schemeClr>
                </a:solidFill>
                <a:latin typeface="Arial" panose="020B0604020202020204" pitchFamily="34" charset="0"/>
                <a:cs typeface="Arial" panose="020B0604020202020204" pitchFamily="34" charset="0"/>
              </a:rPr>
              <a:t>Fisher, J.B., Sweeney, S</a:t>
            </a:r>
            <a:r>
              <a:rPr lang="en-US" sz="1400" dirty="0" smtClean="0">
                <a:solidFill>
                  <a:schemeClr val="tx1">
                    <a:lumMod val="75000"/>
                    <a:lumOff val="25000"/>
                  </a:schemeClr>
                </a:solidFill>
                <a:latin typeface="Arial" panose="020B0604020202020204" pitchFamily="34" charset="0"/>
                <a:cs typeface="Arial" panose="020B0604020202020204" pitchFamily="34" charset="0"/>
              </a:rPr>
              <a:t>. et al, </a:t>
            </a:r>
            <a:r>
              <a:rPr lang="en-US" sz="1400" dirty="0">
                <a:solidFill>
                  <a:schemeClr val="tx1">
                    <a:lumMod val="75000"/>
                    <a:lumOff val="25000"/>
                  </a:schemeClr>
                </a:solidFill>
                <a:latin typeface="Arial" panose="020B0604020202020204" pitchFamily="34" charset="0"/>
                <a:cs typeface="Arial" panose="020B0604020202020204" pitchFamily="34" charset="0"/>
              </a:rPr>
              <a:t>2016. Tree–</a:t>
            </a:r>
            <a:r>
              <a:rPr lang="en-US" sz="1400" dirty="0" err="1">
                <a:solidFill>
                  <a:schemeClr val="tx1">
                    <a:lumMod val="75000"/>
                    <a:lumOff val="25000"/>
                  </a:schemeClr>
                </a:solidFill>
                <a:latin typeface="Arial" panose="020B0604020202020204" pitchFamily="34" charset="0"/>
                <a:cs typeface="Arial" panose="020B0604020202020204" pitchFamily="34" charset="0"/>
              </a:rPr>
              <a:t>mycorrhizal</a:t>
            </a:r>
            <a:r>
              <a:rPr lang="en-US" sz="1400" dirty="0">
                <a:solidFill>
                  <a:schemeClr val="tx1">
                    <a:lumMod val="75000"/>
                    <a:lumOff val="25000"/>
                  </a:schemeClr>
                </a:solidFill>
                <a:latin typeface="Arial" panose="020B0604020202020204" pitchFamily="34" charset="0"/>
                <a:cs typeface="Arial" panose="020B0604020202020204" pitchFamily="34" charset="0"/>
              </a:rPr>
              <a:t> associations detected remotely from canopy spectral properties. </a:t>
            </a:r>
            <a:r>
              <a:rPr lang="en-US" sz="1400" i="1" dirty="0">
                <a:solidFill>
                  <a:schemeClr val="tx1">
                    <a:lumMod val="75000"/>
                    <a:lumOff val="25000"/>
                  </a:schemeClr>
                </a:solidFill>
                <a:latin typeface="Arial" panose="020B0604020202020204" pitchFamily="34" charset="0"/>
                <a:cs typeface="Arial" panose="020B0604020202020204" pitchFamily="34" charset="0"/>
              </a:rPr>
              <a:t>Global Change Biology</a:t>
            </a:r>
            <a:r>
              <a:rPr lang="en-US" sz="1400" dirty="0">
                <a:solidFill>
                  <a:schemeClr val="tx1">
                    <a:lumMod val="75000"/>
                    <a:lumOff val="25000"/>
                  </a:schemeClr>
                </a:solidFill>
                <a:latin typeface="Arial" panose="020B0604020202020204" pitchFamily="34" charset="0"/>
                <a:cs typeface="Arial" panose="020B0604020202020204" pitchFamily="34" charset="0"/>
              </a:rPr>
              <a:t> 22(7): 2596-2607</a:t>
            </a:r>
            <a:r>
              <a:rPr lang="en-US" sz="1400" dirty="0" smtClean="0">
                <a:solidFill>
                  <a:schemeClr val="tx1">
                    <a:lumMod val="75000"/>
                    <a:lumOff val="25000"/>
                  </a:schemeClr>
                </a:solidFill>
                <a:latin typeface="Arial" panose="020B0604020202020204" pitchFamily="34" charset="0"/>
                <a:cs typeface="Arial" panose="020B0604020202020204" pitchFamily="34" charset="0"/>
              </a:rPr>
              <a:t>.</a:t>
            </a:r>
            <a:endParaRPr lang="en-US" dirty="0"/>
          </a:p>
        </p:txBody>
      </p:sp>
    </p:spTree>
    <p:extLst>
      <p:ext uri="{BB962C8B-B14F-4D97-AF65-F5344CB8AC3E}">
        <p14:creationId xmlns:p14="http://schemas.microsoft.com/office/powerpoint/2010/main" val="4081186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GPMC Nov 2001">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484E0"/>
      </a:hlink>
      <a:folHlink>
        <a:srgbClr val="B2B2B2"/>
      </a:folHlink>
    </a:clrScheme>
    <a:fontScheme name="GPMC Nov 200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GPMC Nov 20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PMC Nov 20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PMC Nov 200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PMC Nov 200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PMC Nov 20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PMC Nov 20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PMC Nov 20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GPMC Nov 2001">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484E0"/>
      </a:hlink>
      <a:folHlink>
        <a:srgbClr val="B2B2B2"/>
      </a:folHlink>
    </a:clrScheme>
    <a:fontScheme name="GPMC Nov 200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GPMC Nov 20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PMC Nov 20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PMC Nov 200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PMC Nov 200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PMC Nov 20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PMC Nov 20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PMC Nov 20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8411</TotalTime>
  <Words>1967</Words>
  <Application>Microsoft Macintosh PowerPoint</Application>
  <PresentationFormat>On-screen Show (4:3)</PresentationFormat>
  <Paragraphs>170</Paragraphs>
  <Slides>6</Slides>
  <Notes>5</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GPMC Nov 2001</vt:lpstr>
      <vt:lpstr>1_GPMC Nov 2001</vt:lpstr>
      <vt:lpstr>Take-home Message Title Citation (short form)</vt:lpstr>
      <vt:lpstr>Notes</vt:lpstr>
      <vt:lpstr>SMAP Observes Flooding from Land to Sea: The Texas Event of 2015</vt:lpstr>
      <vt:lpstr>PowerPoint Presentation</vt:lpstr>
      <vt:lpstr>Water Availability Constrains Tree Productivity and Biomass in Mature Forests across the Western United States   Berner, Law, and Hudiburg 2017. Biogeosciences</vt:lpstr>
      <vt:lpstr>Forest Canopy Signals Reveal Belowground Fungal Associations </vt:lpstr>
    </vt:vector>
  </TitlesOfParts>
  <Company>Booz Allen Hamilton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Yoseph, Elizabeth [USA]</dc:creator>
  <cp:lastModifiedBy>Leanne Kendig</cp:lastModifiedBy>
  <cp:revision>56</cp:revision>
  <cp:lastPrinted>2016-12-19T15:06:13Z</cp:lastPrinted>
  <dcterms:created xsi:type="dcterms:W3CDTF">2014-07-25T19:02:24Z</dcterms:created>
  <dcterms:modified xsi:type="dcterms:W3CDTF">2018-10-11T18:37:34Z</dcterms:modified>
</cp:coreProperties>
</file>